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98" r:id="rId3"/>
    <p:sldId id="307" r:id="rId4"/>
    <p:sldId id="309" r:id="rId5"/>
    <p:sldId id="319" r:id="rId6"/>
    <p:sldId id="305" r:id="rId7"/>
    <p:sldId id="302" r:id="rId8"/>
    <p:sldId id="316" r:id="rId9"/>
    <p:sldId id="262" r:id="rId10"/>
    <p:sldId id="317" r:id="rId11"/>
    <p:sldId id="300" r:id="rId12"/>
    <p:sldId id="306" r:id="rId13"/>
    <p:sldId id="299" r:id="rId14"/>
    <p:sldId id="313" r:id="rId15"/>
    <p:sldId id="314" r:id="rId16"/>
    <p:sldId id="315" r:id="rId17"/>
    <p:sldId id="310" r:id="rId18"/>
    <p:sldId id="322" r:id="rId19"/>
    <p:sldId id="312" r:id="rId20"/>
    <p:sldId id="301" r:id="rId21"/>
    <p:sldId id="308" r:id="rId22"/>
    <p:sldId id="324" r:id="rId23"/>
    <p:sldId id="318" r:id="rId24"/>
    <p:sldId id="311" r:id="rId25"/>
    <p:sldId id="303" r:id="rId26"/>
    <p:sldId id="320" r:id="rId27"/>
    <p:sldId id="276" r:id="rId28"/>
    <p:sldId id="287" r:id="rId29"/>
    <p:sldId id="271" r:id="rId30"/>
    <p:sldId id="289" r:id="rId31"/>
    <p:sldId id="294" r:id="rId32"/>
    <p:sldId id="295" r:id="rId33"/>
    <p:sldId id="259" r:id="rId34"/>
    <p:sldId id="325" r:id="rId35"/>
    <p:sldId id="261" r:id="rId36"/>
    <p:sldId id="260" r:id="rId37"/>
    <p:sldId id="286" r:id="rId38"/>
    <p:sldId id="297" r:id="rId39"/>
    <p:sldId id="296" r:id="rId40"/>
    <p:sldId id="288" r:id="rId41"/>
    <p:sldId id="290" r:id="rId42"/>
    <p:sldId id="281" r:id="rId43"/>
    <p:sldId id="292" r:id="rId44"/>
    <p:sldId id="291" r:id="rId45"/>
    <p:sldId id="278" r:id="rId46"/>
    <p:sldId id="279" r:id="rId47"/>
    <p:sldId id="283" r:id="rId48"/>
    <p:sldId id="293" r:id="rId49"/>
    <p:sldId id="274" r:id="rId50"/>
    <p:sldId id="282" r:id="rId51"/>
    <p:sldId id="273" r:id="rId52"/>
    <p:sldId id="275" r:id="rId53"/>
    <p:sldId id="257" r:id="rId54"/>
    <p:sldId id="264" r:id="rId55"/>
    <p:sldId id="272" r:id="rId56"/>
    <p:sldId id="265" r:id="rId57"/>
    <p:sldId id="266" r:id="rId58"/>
    <p:sldId id="267" r:id="rId59"/>
    <p:sldId id="268" r:id="rId60"/>
    <p:sldId id="269" r:id="rId61"/>
    <p:sldId id="270" r:id="rId62"/>
    <p:sldId id="258" r:id="rId63"/>
    <p:sldId id="328" r:id="rId64"/>
    <p:sldId id="327" r:id="rId65"/>
    <p:sldId id="284" r:id="rId66"/>
    <p:sldId id="28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68" autoAdjust="0"/>
    <p:restoredTop sz="94660" autoAdjust="0"/>
  </p:normalViewPr>
  <p:slideViewPr>
    <p:cSldViewPr snapToGrid="0">
      <p:cViewPr varScale="1">
        <p:scale>
          <a:sx n="49" d="100"/>
          <a:sy n="49" d="100"/>
        </p:scale>
        <p:origin x="403" y="67"/>
      </p:cViewPr>
      <p:guideLst/>
    </p:cSldViewPr>
  </p:slideViewPr>
  <p:outlineViewPr>
    <p:cViewPr>
      <p:scale>
        <a:sx n="33" d="100"/>
        <a:sy n="33" d="100"/>
      </p:scale>
      <p:origin x="0" y="-2506"/>
    </p:cViewPr>
  </p:outlineViewPr>
  <p:notesTextViewPr>
    <p:cViewPr>
      <p:scale>
        <a:sx n="1" d="1"/>
        <a:sy n="1" d="1"/>
      </p:scale>
      <p:origin x="0" y="0"/>
    </p:cViewPr>
  </p:notesTextViewPr>
  <p:sorterViewPr>
    <p:cViewPr>
      <p:scale>
        <a:sx n="100" d="100"/>
        <a:sy n="100" d="100"/>
      </p:scale>
      <p:origin x="0" y="-11678"/>
    </p:cViewPr>
  </p:sorterViewPr>
  <p:notesViewPr>
    <p:cSldViewPr snapToGrid="0">
      <p:cViewPr varScale="1">
        <p:scale>
          <a:sx n="40" d="100"/>
          <a:sy n="40" d="100"/>
        </p:scale>
        <p:origin x="23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5CD7C-5E90-4730-8988-6533143093F6}" type="datetimeFigureOut">
              <a:rPr lang="en-CA" smtClean="0"/>
              <a:t>2017-07-15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3ECD1-6FC5-4C73-9B26-7561724F239B}" type="slidenum">
              <a:rPr lang="en-CA" smtClean="0"/>
              <a:t>‹#›</a:t>
            </a:fld>
            <a:endParaRPr lang="en-CA"/>
          </a:p>
        </p:txBody>
      </p:sp>
    </p:spTree>
    <p:extLst>
      <p:ext uri="{BB962C8B-B14F-4D97-AF65-F5344CB8AC3E}">
        <p14:creationId xmlns:p14="http://schemas.microsoft.com/office/powerpoint/2010/main" val="87927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E3ECD1-6FC5-4C73-9B26-7561724F239B}" type="slidenum">
              <a:rPr lang="en-CA" smtClean="0"/>
              <a:t>13</a:t>
            </a:fld>
            <a:endParaRPr lang="en-CA"/>
          </a:p>
        </p:txBody>
      </p:sp>
    </p:spTree>
    <p:extLst>
      <p:ext uri="{BB962C8B-B14F-4D97-AF65-F5344CB8AC3E}">
        <p14:creationId xmlns:p14="http://schemas.microsoft.com/office/powerpoint/2010/main" val="123608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Key of David</a:t>
            </a:r>
          </a:p>
        </p:txBody>
      </p:sp>
      <p:sp>
        <p:nvSpPr>
          <p:cNvPr id="4" name="Slide Number Placeholder 3"/>
          <p:cNvSpPr>
            <a:spLocks noGrp="1"/>
          </p:cNvSpPr>
          <p:nvPr>
            <p:ph type="sldNum" sz="quarter" idx="10"/>
          </p:nvPr>
        </p:nvSpPr>
        <p:spPr/>
        <p:txBody>
          <a:bodyPr/>
          <a:lstStyle/>
          <a:p>
            <a:fld id="{47E3ECD1-6FC5-4C73-9B26-7561724F239B}" type="slidenum">
              <a:rPr lang="en-CA" smtClean="0"/>
              <a:t>38</a:t>
            </a:fld>
            <a:endParaRPr lang="en-CA"/>
          </a:p>
        </p:txBody>
      </p:sp>
    </p:spTree>
    <p:extLst>
      <p:ext uri="{BB962C8B-B14F-4D97-AF65-F5344CB8AC3E}">
        <p14:creationId xmlns:p14="http://schemas.microsoft.com/office/powerpoint/2010/main" val="300024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lives are meant to live in resonance with the Sound of Heaven.  We are created to RESONATE WITH THE HEART OF GOD, TO RESPOND TO HIS VOICE.  On Earth as it is in Heaven was Jesus prayer.  He wants RESONANCE with us.  He wants our lives to resound with HOPE AND FAITH.  To bring the WORDS OF LIFE to any situation we are in.  SPEAK WITH </a:t>
            </a:r>
            <a:r>
              <a:rPr lang="en-CA" dirty="0" err="1"/>
              <a:t>AUTHORITY.To</a:t>
            </a:r>
            <a:r>
              <a:rPr lang="en-CA" dirty="0"/>
              <a:t> bring the SOUND OF HIS VOICE to peoples lives through our </a:t>
            </a:r>
            <a:r>
              <a:rPr lang="en-CA" dirty="0" err="1"/>
              <a:t>RELATiONSHIP</a:t>
            </a:r>
            <a:r>
              <a:rPr lang="en-CA" dirty="0"/>
              <a:t> WITH HIM.  </a:t>
            </a:r>
          </a:p>
        </p:txBody>
      </p:sp>
      <p:sp>
        <p:nvSpPr>
          <p:cNvPr id="4" name="Slide Number Placeholder 3"/>
          <p:cNvSpPr>
            <a:spLocks noGrp="1"/>
          </p:cNvSpPr>
          <p:nvPr>
            <p:ph type="sldNum" sz="quarter" idx="10"/>
          </p:nvPr>
        </p:nvSpPr>
        <p:spPr/>
        <p:txBody>
          <a:bodyPr/>
          <a:lstStyle/>
          <a:p>
            <a:fld id="{47E3ECD1-6FC5-4C73-9B26-7561724F239B}" type="slidenum">
              <a:rPr lang="en-CA" smtClean="0"/>
              <a:t>39</a:t>
            </a:fld>
            <a:endParaRPr lang="en-CA"/>
          </a:p>
        </p:txBody>
      </p:sp>
    </p:spTree>
    <p:extLst>
      <p:ext uri="{BB962C8B-B14F-4D97-AF65-F5344CB8AC3E}">
        <p14:creationId xmlns:p14="http://schemas.microsoft.com/office/powerpoint/2010/main" val="407385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WE RESPOND TO GOD VOICE.  WHAT ABOUT YOUR VOICE?</a:t>
            </a:r>
          </a:p>
        </p:txBody>
      </p:sp>
      <p:sp>
        <p:nvSpPr>
          <p:cNvPr id="4" name="Slide Number Placeholder 3"/>
          <p:cNvSpPr>
            <a:spLocks noGrp="1"/>
          </p:cNvSpPr>
          <p:nvPr>
            <p:ph type="sldNum" sz="quarter" idx="10"/>
          </p:nvPr>
        </p:nvSpPr>
        <p:spPr/>
        <p:txBody>
          <a:bodyPr/>
          <a:lstStyle/>
          <a:p>
            <a:fld id="{47E3ECD1-6FC5-4C73-9B26-7561724F239B}" type="slidenum">
              <a:rPr lang="en-CA" smtClean="0"/>
              <a:t>40</a:t>
            </a:fld>
            <a:endParaRPr lang="en-CA"/>
          </a:p>
        </p:txBody>
      </p:sp>
    </p:spTree>
    <p:extLst>
      <p:ext uri="{BB962C8B-B14F-4D97-AF65-F5344CB8AC3E}">
        <p14:creationId xmlns:p14="http://schemas.microsoft.com/office/powerpoint/2010/main" val="223982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SHARRY EDWARDS….Shania twain lost her voice when her marriage broke up</a:t>
            </a:r>
            <a:br>
              <a:rPr lang="en-CA" dirty="0"/>
            </a:br>
            <a:br>
              <a:rPr lang="en-CA" dirty="0"/>
            </a:br>
            <a:r>
              <a:rPr lang="en-CA" dirty="0"/>
              <a:t>We are surrounded by frequencies from cell phones, </a:t>
            </a:r>
            <a:r>
              <a:rPr lang="en-CA" dirty="0" err="1"/>
              <a:t>wifi</a:t>
            </a:r>
            <a:r>
              <a:rPr lang="en-CA" dirty="0"/>
              <a:t> and microwave towers that are impacting our bodies in a way that has never been seen before.</a:t>
            </a:r>
            <a:br>
              <a:rPr lang="en-CA" dirty="0"/>
            </a:br>
            <a:endParaRPr lang="en-CA" dirty="0"/>
          </a:p>
        </p:txBody>
      </p:sp>
      <p:sp>
        <p:nvSpPr>
          <p:cNvPr id="4" name="Slide Number Placeholder 3"/>
          <p:cNvSpPr>
            <a:spLocks noGrp="1"/>
          </p:cNvSpPr>
          <p:nvPr>
            <p:ph type="sldNum" sz="quarter" idx="10"/>
          </p:nvPr>
        </p:nvSpPr>
        <p:spPr/>
        <p:txBody>
          <a:bodyPr/>
          <a:lstStyle/>
          <a:p>
            <a:fld id="{47E3ECD1-6FC5-4C73-9B26-7561724F239B}" type="slidenum">
              <a:rPr lang="en-CA" smtClean="0"/>
              <a:t>41</a:t>
            </a:fld>
            <a:endParaRPr lang="en-CA"/>
          </a:p>
        </p:txBody>
      </p:sp>
    </p:spTree>
    <p:extLst>
      <p:ext uri="{BB962C8B-B14F-4D97-AF65-F5344CB8AC3E}">
        <p14:creationId xmlns:p14="http://schemas.microsoft.com/office/powerpoint/2010/main" val="156583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your speak your tone vibrates, creating FREQUENCIES that we call WORDS.  Whenever you speak YOU ARE CREATING REALITIES.  YOU HAVE WHAT YOU SAY.  </a:t>
            </a:r>
            <a:br>
              <a:rPr lang="en-CA" dirty="0"/>
            </a:br>
            <a:endParaRPr lang="en-CA" dirty="0"/>
          </a:p>
        </p:txBody>
      </p:sp>
      <p:sp>
        <p:nvSpPr>
          <p:cNvPr id="4" name="Slide Number Placeholder 3"/>
          <p:cNvSpPr>
            <a:spLocks noGrp="1"/>
          </p:cNvSpPr>
          <p:nvPr>
            <p:ph type="sldNum" sz="quarter" idx="10"/>
          </p:nvPr>
        </p:nvSpPr>
        <p:spPr/>
        <p:txBody>
          <a:bodyPr/>
          <a:lstStyle/>
          <a:p>
            <a:fld id="{47E3ECD1-6FC5-4C73-9B26-7561724F239B}" type="slidenum">
              <a:rPr lang="en-CA" smtClean="0"/>
              <a:t>42</a:t>
            </a:fld>
            <a:endParaRPr lang="en-CA"/>
          </a:p>
        </p:txBody>
      </p:sp>
    </p:spTree>
    <p:extLst>
      <p:ext uri="{BB962C8B-B14F-4D97-AF65-F5344CB8AC3E}">
        <p14:creationId xmlns:p14="http://schemas.microsoft.com/office/powerpoint/2010/main" val="209485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3200" dirty="0"/>
              <a:t>MOST CAPITVATING ILLUSTRATION OF LIFE AND DEATH NATURE OF WORDS.  Studies WORD FREQUENCY.  Photos of FROZEN WATER CRYSTALS formed under a microscope while speaking words.  Words different like SNOWFLAKES.  HATE/SATAN/CHAOS/DEATH produced disfigured broken forms.  FREQUENCY AFFECTS MATTER.  REMEMBER OUR BODIES ARE 70% WATER!!!</a:t>
            </a:r>
          </a:p>
        </p:txBody>
      </p:sp>
      <p:sp>
        <p:nvSpPr>
          <p:cNvPr id="4" name="Slide Number Placeholder 3"/>
          <p:cNvSpPr>
            <a:spLocks noGrp="1"/>
          </p:cNvSpPr>
          <p:nvPr>
            <p:ph type="sldNum" sz="quarter" idx="10"/>
          </p:nvPr>
        </p:nvSpPr>
        <p:spPr/>
        <p:txBody>
          <a:bodyPr/>
          <a:lstStyle/>
          <a:p>
            <a:fld id="{47E3ECD1-6FC5-4C73-9B26-7561724F239B}" type="slidenum">
              <a:rPr lang="en-CA" smtClean="0"/>
              <a:t>44</a:t>
            </a:fld>
            <a:endParaRPr lang="en-CA"/>
          </a:p>
        </p:txBody>
      </p:sp>
    </p:spTree>
    <p:extLst>
      <p:ext uri="{BB962C8B-B14F-4D97-AF65-F5344CB8AC3E}">
        <p14:creationId xmlns:p14="http://schemas.microsoft.com/office/powerpoint/2010/main" val="199591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SPOKEN WORDS ARE FREQUENCIES BUT WHAT ABOUT WIFI/MICROWAVER TOWERS/CELL PHONES? We are affected by frequencies all day everyday.  Some think we are in a </a:t>
            </a:r>
            <a:r>
              <a:rPr lang="en-CA" dirty="0" err="1"/>
              <a:t>BioAccoustic</a:t>
            </a:r>
            <a:r>
              <a:rPr lang="en-CA" dirty="0"/>
              <a:t> crisis affecting our mental and physical wellbeing.  Our bodies recognize the world through frequencies.  When you eat, your body is looking at food through the lens frequencies. Vitamins and minerals  are </a:t>
            </a:r>
            <a:r>
              <a:rPr lang="en-CA" dirty="0" err="1"/>
              <a:t>Frequecies</a:t>
            </a:r>
            <a:r>
              <a:rPr lang="en-CA" dirty="0"/>
              <a:t>. We are being bombarded by frequencies 24/7 and they are disruption our ability to recognize even the most basic things.  SHARE PRESONAL STORY.  NOT RECOGNIZING AMINO ACID PROTEINS.  I was treated using frequency therapy. BIO FEEDBACK </a:t>
            </a:r>
            <a:br>
              <a:rPr lang="en-CA" dirty="0"/>
            </a:br>
            <a:br>
              <a:rPr lang="en-CA" dirty="0"/>
            </a:br>
            <a:r>
              <a:rPr lang="en-CA" dirty="0"/>
              <a:t>We are surrounded by frequencies from cell phones, </a:t>
            </a:r>
            <a:r>
              <a:rPr lang="en-CA" dirty="0" err="1"/>
              <a:t>wifi</a:t>
            </a:r>
            <a:r>
              <a:rPr lang="en-CA" dirty="0"/>
              <a:t> and microwave towers that are impacting our bodies in a way that has never been seen before.</a:t>
            </a:r>
            <a:br>
              <a:rPr lang="en-CA" dirty="0"/>
            </a:br>
            <a:endParaRPr lang="en-CA" dirty="0"/>
          </a:p>
        </p:txBody>
      </p:sp>
      <p:sp>
        <p:nvSpPr>
          <p:cNvPr id="4" name="Slide Number Placeholder 3"/>
          <p:cNvSpPr>
            <a:spLocks noGrp="1"/>
          </p:cNvSpPr>
          <p:nvPr>
            <p:ph type="sldNum" sz="quarter" idx="10"/>
          </p:nvPr>
        </p:nvSpPr>
        <p:spPr/>
        <p:txBody>
          <a:bodyPr/>
          <a:lstStyle/>
          <a:p>
            <a:fld id="{47E3ECD1-6FC5-4C73-9B26-7561724F239B}" type="slidenum">
              <a:rPr lang="en-CA" smtClean="0"/>
              <a:t>48</a:t>
            </a:fld>
            <a:endParaRPr lang="en-CA"/>
          </a:p>
        </p:txBody>
      </p:sp>
    </p:spTree>
    <p:extLst>
      <p:ext uri="{BB962C8B-B14F-4D97-AF65-F5344CB8AC3E}">
        <p14:creationId xmlns:p14="http://schemas.microsoft.com/office/powerpoint/2010/main" val="287698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Music is powerful! God created music. </a:t>
            </a:r>
            <a:br>
              <a:rPr lang="en-CA" dirty="0"/>
            </a:br>
            <a:r>
              <a:rPr lang="en-CA" dirty="0"/>
              <a:t>He created the Frequencies to heal us.</a:t>
            </a:r>
            <a:br>
              <a:rPr lang="en-CA" dirty="0"/>
            </a:br>
            <a:br>
              <a:rPr lang="en-CA" dirty="0"/>
            </a:br>
            <a:r>
              <a:rPr lang="en-CA" dirty="0"/>
              <a:t>SING TO THE LORD! SHOUT WITH A VOICE OF TRIUMPH! </a:t>
            </a:r>
            <a:br>
              <a:rPr lang="en-CA" dirty="0"/>
            </a:br>
            <a:br>
              <a:rPr lang="en-CA" dirty="0"/>
            </a:br>
            <a:r>
              <a:rPr lang="en-CA" dirty="0"/>
              <a:t>REMEMBER JERICHO…RAMS HORNS CHANGED THE ATMOSPHERE. THE SHOUT OF THE PEOPLE BROUGHT THE WALLS DOWN.</a:t>
            </a:r>
            <a:br>
              <a:rPr lang="en-CA" dirty="0"/>
            </a:br>
            <a:br>
              <a:rPr lang="en-CA" dirty="0"/>
            </a:br>
            <a:r>
              <a:rPr lang="en-CA" dirty="0"/>
              <a:t>SLAVES WITH NO VOICE SUDDENLY LEARNED THEY HAD A POWERFUL VOICE!</a:t>
            </a:r>
          </a:p>
        </p:txBody>
      </p:sp>
      <p:sp>
        <p:nvSpPr>
          <p:cNvPr id="4" name="Slide Number Placeholder 3"/>
          <p:cNvSpPr>
            <a:spLocks noGrp="1"/>
          </p:cNvSpPr>
          <p:nvPr>
            <p:ph type="sldNum" sz="quarter" idx="10"/>
          </p:nvPr>
        </p:nvSpPr>
        <p:spPr/>
        <p:txBody>
          <a:bodyPr/>
          <a:lstStyle/>
          <a:p>
            <a:fld id="{47E3ECD1-6FC5-4C73-9B26-7561724F239B}" type="slidenum">
              <a:rPr lang="en-CA" smtClean="0"/>
              <a:t>49</a:t>
            </a:fld>
            <a:endParaRPr lang="en-CA"/>
          </a:p>
        </p:txBody>
      </p:sp>
    </p:spTree>
    <p:extLst>
      <p:ext uri="{BB962C8B-B14F-4D97-AF65-F5344CB8AC3E}">
        <p14:creationId xmlns:p14="http://schemas.microsoft.com/office/powerpoint/2010/main" val="3563216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MOST STUDIED FREQUENCY. PROVEN TO ALTER DNA!</a:t>
            </a:r>
          </a:p>
        </p:txBody>
      </p:sp>
      <p:sp>
        <p:nvSpPr>
          <p:cNvPr id="4" name="Slide Number Placeholder 3"/>
          <p:cNvSpPr>
            <a:spLocks noGrp="1"/>
          </p:cNvSpPr>
          <p:nvPr>
            <p:ph type="sldNum" sz="quarter" idx="10"/>
          </p:nvPr>
        </p:nvSpPr>
        <p:spPr/>
        <p:txBody>
          <a:bodyPr/>
          <a:lstStyle/>
          <a:p>
            <a:fld id="{47E3ECD1-6FC5-4C73-9B26-7561724F239B}" type="slidenum">
              <a:rPr lang="en-CA" smtClean="0"/>
              <a:t>57</a:t>
            </a:fld>
            <a:endParaRPr lang="en-CA"/>
          </a:p>
        </p:txBody>
      </p:sp>
    </p:spTree>
    <p:extLst>
      <p:ext uri="{BB962C8B-B14F-4D97-AF65-F5344CB8AC3E}">
        <p14:creationId xmlns:p14="http://schemas.microsoft.com/office/powerpoint/2010/main" val="1143644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E3ECD1-6FC5-4C73-9B26-7561724F239B}" type="slidenum">
              <a:rPr lang="en-CA" smtClean="0"/>
              <a:t>64</a:t>
            </a:fld>
            <a:endParaRPr lang="en-CA"/>
          </a:p>
        </p:txBody>
      </p:sp>
    </p:spTree>
    <p:extLst>
      <p:ext uri="{BB962C8B-B14F-4D97-AF65-F5344CB8AC3E}">
        <p14:creationId xmlns:p14="http://schemas.microsoft.com/office/powerpoint/2010/main" val="78202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E3ECD1-6FC5-4C73-9B26-7561724F239B}" type="slidenum">
              <a:rPr lang="en-CA" smtClean="0"/>
              <a:t>18</a:t>
            </a:fld>
            <a:endParaRPr lang="en-CA"/>
          </a:p>
        </p:txBody>
      </p:sp>
    </p:spTree>
    <p:extLst>
      <p:ext uri="{BB962C8B-B14F-4D97-AF65-F5344CB8AC3E}">
        <p14:creationId xmlns:p14="http://schemas.microsoft.com/office/powerpoint/2010/main" val="770062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NIAGARA FALLS IS THE ONLY PLACE ON EARTH WHERE YOU CAN HEAR THE FULL SONIC SPECTRUM.  </a:t>
            </a:r>
          </a:p>
          <a:p>
            <a:endParaRPr lang="en-CA" dirty="0"/>
          </a:p>
          <a:p>
            <a:r>
              <a:rPr lang="en-CA" dirty="0"/>
              <a:t>MAKE A POINT OF GOING TO NIAGARA FALLS. DON’T JUST LOOK BUT LISTEN.  GOD’S VOICE IS IN CREATION SPEAKING TO US </a:t>
            </a:r>
          </a:p>
          <a:p>
            <a:endParaRPr lang="en-CA" dirty="0"/>
          </a:p>
          <a:p>
            <a:r>
              <a:rPr lang="en-CA" dirty="0"/>
              <a:t>HE SPOKE OUT OF THUNDERCLOUDS AT MT SINAI, HE SPEAKES IN THE STILL SMALL VOICE THROUGH RESONANCE.</a:t>
            </a:r>
          </a:p>
          <a:p>
            <a:endParaRPr lang="en-CA" dirty="0"/>
          </a:p>
          <a:p>
            <a:r>
              <a:rPr lang="en-CA" dirty="0"/>
              <a:t>WE ARE INSTRUMENTS THAT ARE CREATED TO RESONATE WITH HEAVEN. OUR LIVES ARE MEANT TO RELEASE HIS WORD, THE FREQUENCY OF HEAVEN TO CHANGE THE ATMOSPHERE ON EARTH.</a:t>
            </a:r>
          </a:p>
          <a:p>
            <a:endParaRPr lang="en-CA" dirty="0"/>
          </a:p>
          <a:p>
            <a:r>
              <a:rPr lang="en-CA" dirty="0"/>
              <a:t>THIS MESSAGE IS ABOUT HEALING FREQUENCIES BUT THERE IS SO MUCH MORE TO KNOW ABOUT HOW TO RESONATE WITH THE SOUND OF HEAVEN TO BRING HEAVEN TO EARTH. </a:t>
            </a:r>
          </a:p>
          <a:p>
            <a:endParaRPr lang="en-CA" dirty="0"/>
          </a:p>
        </p:txBody>
      </p:sp>
      <p:sp>
        <p:nvSpPr>
          <p:cNvPr id="4" name="Slide Number Placeholder 3"/>
          <p:cNvSpPr>
            <a:spLocks noGrp="1"/>
          </p:cNvSpPr>
          <p:nvPr>
            <p:ph type="sldNum" sz="quarter" idx="10"/>
          </p:nvPr>
        </p:nvSpPr>
        <p:spPr/>
        <p:txBody>
          <a:bodyPr/>
          <a:lstStyle/>
          <a:p>
            <a:fld id="{47E3ECD1-6FC5-4C73-9B26-7561724F239B}" type="slidenum">
              <a:rPr lang="en-CA" smtClean="0"/>
              <a:t>66</a:t>
            </a:fld>
            <a:endParaRPr lang="en-CA"/>
          </a:p>
        </p:txBody>
      </p:sp>
    </p:spTree>
    <p:extLst>
      <p:ext uri="{BB962C8B-B14F-4D97-AF65-F5344CB8AC3E}">
        <p14:creationId xmlns:p14="http://schemas.microsoft.com/office/powerpoint/2010/main" val="197766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SKYDOME!  WHEN THE BLUE JAYS WON THE WORLD SERIES BACK TO BACK IN 92/93!!! NO but close</a:t>
            </a:r>
          </a:p>
        </p:txBody>
      </p:sp>
      <p:sp>
        <p:nvSpPr>
          <p:cNvPr id="4" name="Slide Number Placeholder 3"/>
          <p:cNvSpPr>
            <a:spLocks noGrp="1"/>
          </p:cNvSpPr>
          <p:nvPr>
            <p:ph type="sldNum" sz="quarter" idx="10"/>
          </p:nvPr>
        </p:nvSpPr>
        <p:spPr/>
        <p:txBody>
          <a:bodyPr/>
          <a:lstStyle/>
          <a:p>
            <a:fld id="{47E3ECD1-6FC5-4C73-9B26-7561724F239B}" type="slidenum">
              <a:rPr lang="en-CA" smtClean="0"/>
              <a:t>28</a:t>
            </a:fld>
            <a:endParaRPr lang="en-CA"/>
          </a:p>
        </p:txBody>
      </p:sp>
    </p:spTree>
    <p:extLst>
      <p:ext uri="{BB962C8B-B14F-4D97-AF65-F5344CB8AC3E}">
        <p14:creationId xmlns:p14="http://schemas.microsoft.com/office/powerpoint/2010/main" val="138530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DON’T KNOW IT AND NEITHER DO I!  SO LORD INCREASE OUR CURIOUSITY!!!! PRAY</a:t>
            </a:r>
          </a:p>
          <a:p>
            <a:r>
              <a:rPr lang="en-CA" dirty="0"/>
              <a:t>Do you know the difference </a:t>
            </a:r>
            <a:r>
              <a:rPr lang="en-CA" dirty="0" err="1"/>
              <a:t>betweena</a:t>
            </a:r>
            <a:r>
              <a:rPr lang="en-CA" dirty="0"/>
              <a:t> keyboard player and God?  God doesn’t think he’s a keyboard player.  CURIOUSITY IS THE ANTEDOTE!  SO LET’S GET CURIOUS…REMOVE THE CYNICISM AND NEGATIVITY AND OPEN OUR MINDS TO WHAT YOU ARE REVEALING.  WE ARE IN THE TIME OF ACTS3/21  THE RESTORATION OF ALL THINGS! AMEN START STORY OF AARONIC BLESSING FEB 2013</a:t>
            </a:r>
          </a:p>
        </p:txBody>
      </p:sp>
      <p:sp>
        <p:nvSpPr>
          <p:cNvPr id="4" name="Slide Number Placeholder 3"/>
          <p:cNvSpPr>
            <a:spLocks noGrp="1"/>
          </p:cNvSpPr>
          <p:nvPr>
            <p:ph type="sldNum" sz="quarter" idx="10"/>
          </p:nvPr>
        </p:nvSpPr>
        <p:spPr/>
        <p:txBody>
          <a:bodyPr/>
          <a:lstStyle/>
          <a:p>
            <a:fld id="{47E3ECD1-6FC5-4C73-9B26-7561724F239B}" type="slidenum">
              <a:rPr lang="en-CA" smtClean="0"/>
              <a:t>30</a:t>
            </a:fld>
            <a:endParaRPr lang="en-CA"/>
          </a:p>
        </p:txBody>
      </p:sp>
    </p:spTree>
    <p:extLst>
      <p:ext uri="{BB962C8B-B14F-4D97-AF65-F5344CB8AC3E}">
        <p14:creationId xmlns:p14="http://schemas.microsoft.com/office/powerpoint/2010/main" val="301843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Feb 2013 God introduced me to the world of FREQUENCIES THROUGH a search for the Aaronic Blessing. The lord bless you and keep you, make his face to shine upon you and give you his peace. Bless PASTOR DAVE…HE ANSWER YOUR PRAYER! Numbers 4 when they took down the Tent of Meeting they were to put WRAP THE SACRED ITEMS IN BLUE CLOTH and wrap it on DOLPHIN/PORPOISE SKIN!  WHY??? I spend the whole day studying this Why DOLPHIN SKIN? Where did they get dolphin skin in the desert anyway? </a:t>
            </a:r>
          </a:p>
        </p:txBody>
      </p:sp>
      <p:sp>
        <p:nvSpPr>
          <p:cNvPr id="4" name="Slide Number Placeholder 3"/>
          <p:cNvSpPr>
            <a:spLocks noGrp="1"/>
          </p:cNvSpPr>
          <p:nvPr>
            <p:ph type="sldNum" sz="quarter" idx="10"/>
          </p:nvPr>
        </p:nvSpPr>
        <p:spPr/>
        <p:txBody>
          <a:bodyPr/>
          <a:lstStyle/>
          <a:p>
            <a:fld id="{47E3ECD1-6FC5-4C73-9B26-7561724F239B}" type="slidenum">
              <a:rPr lang="en-CA" smtClean="0"/>
              <a:t>31</a:t>
            </a:fld>
            <a:endParaRPr lang="en-CA"/>
          </a:p>
        </p:txBody>
      </p:sp>
    </p:spTree>
    <p:extLst>
      <p:ext uri="{BB962C8B-B14F-4D97-AF65-F5344CB8AC3E}">
        <p14:creationId xmlns:p14="http://schemas.microsoft.com/office/powerpoint/2010/main" val="126458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7E3ECD1-6FC5-4C73-9B26-7561724F239B}" type="slidenum">
              <a:rPr lang="en-CA" smtClean="0"/>
              <a:t>32</a:t>
            </a:fld>
            <a:endParaRPr lang="en-CA"/>
          </a:p>
        </p:txBody>
      </p:sp>
    </p:spTree>
    <p:extLst>
      <p:ext uri="{BB962C8B-B14F-4D97-AF65-F5344CB8AC3E}">
        <p14:creationId xmlns:p14="http://schemas.microsoft.com/office/powerpoint/2010/main" val="242219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didn’t know about healing frequencies but GOD WANTED ME TO KNOW ABOUT THEM. </a:t>
            </a:r>
            <a:r>
              <a:rPr lang="en-CA" b="1" dirty="0"/>
              <a:t>FEB 2013 </a:t>
            </a:r>
            <a:r>
              <a:rPr lang="en-CA" dirty="0"/>
              <a:t>STORY OF SUPER POD/PROPHETIC EXP THEN 3 MONTH A YEAR IN MEXICO FOR 3 YEARS.  Went to GREAT LENGHTS TO TEACH US ABOUT HEALING FREQUENCIES.  </a:t>
            </a:r>
          </a:p>
        </p:txBody>
      </p:sp>
      <p:sp>
        <p:nvSpPr>
          <p:cNvPr id="4" name="Slide Number Placeholder 3"/>
          <p:cNvSpPr>
            <a:spLocks noGrp="1"/>
          </p:cNvSpPr>
          <p:nvPr>
            <p:ph type="sldNum" sz="quarter" idx="10"/>
          </p:nvPr>
        </p:nvSpPr>
        <p:spPr/>
        <p:txBody>
          <a:bodyPr/>
          <a:lstStyle/>
          <a:p>
            <a:fld id="{47E3ECD1-6FC5-4C73-9B26-7561724F239B}" type="slidenum">
              <a:rPr lang="en-CA" smtClean="0"/>
              <a:t>33</a:t>
            </a:fld>
            <a:endParaRPr lang="en-CA"/>
          </a:p>
        </p:txBody>
      </p:sp>
    </p:spTree>
    <p:extLst>
      <p:ext uri="{BB962C8B-B14F-4D97-AF65-F5344CB8AC3E}">
        <p14:creationId xmlns:p14="http://schemas.microsoft.com/office/powerpoint/2010/main" val="281167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Donna Carey who was working with The University of </a:t>
            </a:r>
            <a:r>
              <a:rPr lang="en-CA" dirty="0" err="1"/>
              <a:t>Miama</a:t>
            </a:r>
            <a:r>
              <a:rPr lang="en-CA" dirty="0"/>
              <a:t> Research Project in to Dolphins and the impact of their Vocalization/Echo locating on Spinal Cord Injuries.</a:t>
            </a:r>
          </a:p>
        </p:txBody>
      </p:sp>
      <p:sp>
        <p:nvSpPr>
          <p:cNvPr id="4" name="Slide Number Placeholder 3"/>
          <p:cNvSpPr>
            <a:spLocks noGrp="1"/>
          </p:cNvSpPr>
          <p:nvPr>
            <p:ph type="sldNum" sz="quarter" idx="10"/>
          </p:nvPr>
        </p:nvSpPr>
        <p:spPr/>
        <p:txBody>
          <a:bodyPr/>
          <a:lstStyle/>
          <a:p>
            <a:fld id="{47E3ECD1-6FC5-4C73-9B26-7561724F239B}" type="slidenum">
              <a:rPr lang="en-CA" smtClean="0"/>
              <a:t>34</a:t>
            </a:fld>
            <a:endParaRPr lang="en-CA"/>
          </a:p>
        </p:txBody>
      </p:sp>
    </p:spTree>
    <p:extLst>
      <p:ext uri="{BB962C8B-B14F-4D97-AF65-F5344CB8AC3E}">
        <p14:creationId xmlns:p14="http://schemas.microsoft.com/office/powerpoint/2010/main" val="198116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God wants to heal us. He wants us to UNDERSTAND PRINCIPLES THAT ARE FOUNDATIONAL TO LIFE AND HEALTH.  HE CARES ABOUT US .  HE CARES THAT WE ARE NOT WELL.  THAT WE ARE BEING OVERWHELMED BY THE WRONG FREQUENCIES AND HE HAS A SOLUTION.  ITS RESONANCE AND IT GOES ALL THEY WAY BACK TO KING DAVID, THE FIRST MUSICIAN.  THE KEY OF DAVID!</a:t>
            </a:r>
          </a:p>
          <a:p>
            <a:endParaRPr lang="en-CA" dirty="0"/>
          </a:p>
        </p:txBody>
      </p:sp>
      <p:sp>
        <p:nvSpPr>
          <p:cNvPr id="4" name="Slide Number Placeholder 3"/>
          <p:cNvSpPr>
            <a:spLocks noGrp="1"/>
          </p:cNvSpPr>
          <p:nvPr>
            <p:ph type="sldNum" sz="quarter" idx="10"/>
          </p:nvPr>
        </p:nvSpPr>
        <p:spPr/>
        <p:txBody>
          <a:bodyPr/>
          <a:lstStyle/>
          <a:p>
            <a:fld id="{47E3ECD1-6FC5-4C73-9B26-7561724F239B}" type="slidenum">
              <a:rPr lang="en-CA" smtClean="0"/>
              <a:t>37</a:t>
            </a:fld>
            <a:endParaRPr lang="en-CA"/>
          </a:p>
        </p:txBody>
      </p:sp>
    </p:spTree>
    <p:extLst>
      <p:ext uri="{BB962C8B-B14F-4D97-AF65-F5344CB8AC3E}">
        <p14:creationId xmlns:p14="http://schemas.microsoft.com/office/powerpoint/2010/main" val="120759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31DF-FD19-4800-9B67-F9668045B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D6C92CD-B50F-4AB7-A6D2-C117F893C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3D064C6-DA33-4521-B3EC-B68C7E303F4A}"/>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5" name="Footer Placeholder 4">
            <a:extLst>
              <a:ext uri="{FF2B5EF4-FFF2-40B4-BE49-F238E27FC236}">
                <a16:creationId xmlns:a16="http://schemas.microsoft.com/office/drawing/2014/main" id="{194A3D6A-4459-4479-B92F-6C766801A0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F58AED8-1282-40F8-A4D7-68FE51BA4ADD}"/>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324965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A3C1-187C-4942-974C-062E7E707F2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FC9AFCA-C52F-4ED6-A369-ED8CD90FFB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D25EC71-8F89-4E01-8F12-128DC0D57682}"/>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5" name="Footer Placeholder 4">
            <a:extLst>
              <a:ext uri="{FF2B5EF4-FFF2-40B4-BE49-F238E27FC236}">
                <a16:creationId xmlns:a16="http://schemas.microsoft.com/office/drawing/2014/main" id="{55209674-9A52-4097-B140-407921F13B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2849C3-091E-4026-BDD3-16B1B0AAB83A}"/>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427550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B7DDD3-C30D-4A98-AE2D-0834A442BD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2AA22AF-6A91-4596-AAEB-7998BE9101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F5560E-C4BC-407D-AFAC-8EC284D4CC3D}"/>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5" name="Footer Placeholder 4">
            <a:extLst>
              <a:ext uri="{FF2B5EF4-FFF2-40B4-BE49-F238E27FC236}">
                <a16:creationId xmlns:a16="http://schemas.microsoft.com/office/drawing/2014/main" id="{667A2544-933F-4747-A69E-FF204740B2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1A377D-34EB-4828-9250-E2411F585CD0}"/>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362915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798A-3287-4C29-B177-7D854D66A7F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097741-7111-4ECC-92DD-CA9A2A44A3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CD0C43E-CF8A-47BE-9850-CC029FA6ACA4}"/>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5" name="Footer Placeholder 4">
            <a:extLst>
              <a:ext uri="{FF2B5EF4-FFF2-40B4-BE49-F238E27FC236}">
                <a16:creationId xmlns:a16="http://schemas.microsoft.com/office/drawing/2014/main" id="{424015C8-7727-4ED1-9BBE-1833F00CBA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74AB3D-40D6-416B-86DB-F0AC470E7599}"/>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231248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8DFC-B53E-4A7C-8367-BD05EE22B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02DF92D-400E-49BC-848E-C97362EC25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E06CB7-2101-4B5F-92DD-941649AA2631}"/>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5" name="Footer Placeholder 4">
            <a:extLst>
              <a:ext uri="{FF2B5EF4-FFF2-40B4-BE49-F238E27FC236}">
                <a16:creationId xmlns:a16="http://schemas.microsoft.com/office/drawing/2014/main" id="{E798CC90-F7CF-4421-A85D-23C0B3796A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4BFAD0C-A6CC-4D6B-9313-01CF00457E46}"/>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90626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80EF-9C44-48D3-B380-33CD9117832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FEF14F2-6FF3-4BC8-9F2A-EB245403DD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073321B-9248-46E5-A6E7-E294E33DA7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F53893C-7B00-4335-9237-55327C98102D}"/>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6" name="Footer Placeholder 5">
            <a:extLst>
              <a:ext uri="{FF2B5EF4-FFF2-40B4-BE49-F238E27FC236}">
                <a16:creationId xmlns:a16="http://schemas.microsoft.com/office/drawing/2014/main" id="{36BB7BD0-64B6-456D-A508-0EF2D99D3B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4A7B58-15A3-4EF9-BAD2-B9F0F4731B7A}"/>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231910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ED3F-F538-4C90-87D6-15BF6902721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EBB02E5-FCDF-4DDD-9117-5095E47BE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6ED51B-145B-4B8B-8F2C-B58EA6D277D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59F050C-1FE7-4605-869E-8B20C23F3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848E81-1B81-4A8E-8891-22E89ECA56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92393A4-2F6F-42A8-B351-0ADB28ED6D92}"/>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8" name="Footer Placeholder 7">
            <a:extLst>
              <a:ext uri="{FF2B5EF4-FFF2-40B4-BE49-F238E27FC236}">
                <a16:creationId xmlns:a16="http://schemas.microsoft.com/office/drawing/2014/main" id="{B9182364-949E-4B61-9F13-19214C49D36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707D40F-7D94-4398-9E0E-8C8342D0B84A}"/>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374174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14E7-34DF-4ED6-9F77-DB926247A04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8563BAD-3DF6-4A8D-9983-D8A3211611C1}"/>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4" name="Footer Placeholder 3">
            <a:extLst>
              <a:ext uri="{FF2B5EF4-FFF2-40B4-BE49-F238E27FC236}">
                <a16:creationId xmlns:a16="http://schemas.microsoft.com/office/drawing/2014/main" id="{118A3320-F7DC-4546-B1D1-C874531AF0E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5BA29FD-EFEE-4B33-976D-60A195361900}"/>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101194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D7A038-BF47-4D66-98C7-B18D40EC8B5F}"/>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3" name="Footer Placeholder 2">
            <a:extLst>
              <a:ext uri="{FF2B5EF4-FFF2-40B4-BE49-F238E27FC236}">
                <a16:creationId xmlns:a16="http://schemas.microsoft.com/office/drawing/2014/main" id="{68C23A42-3A05-4263-8371-E341126D462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E6FBB46-1F7F-4C68-B362-3CFD93814EB0}"/>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31675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C99E-2872-42AB-8E6D-EEADF4468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D670B17-6665-4F6B-A02B-9FEA5A43A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44C68B3-EC3C-4689-AB43-4A51401F3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5A396A-3322-40E6-B321-3A795A2B2D2C}"/>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6" name="Footer Placeholder 5">
            <a:extLst>
              <a:ext uri="{FF2B5EF4-FFF2-40B4-BE49-F238E27FC236}">
                <a16:creationId xmlns:a16="http://schemas.microsoft.com/office/drawing/2014/main" id="{C3129605-5F84-456C-8507-61EC775E1CB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A0949F-4717-44FE-8680-48F70B6588B4}"/>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183722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4899-F5CB-492B-8CDC-D7DD4D1CA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77B11C4-662B-4DC3-97EF-0F5E85DDA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7E0C846-4866-4339-91F3-D381763C2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ECD12A-A285-478A-A503-D984B17305E6}"/>
              </a:ext>
            </a:extLst>
          </p:cNvPr>
          <p:cNvSpPr>
            <a:spLocks noGrp="1"/>
          </p:cNvSpPr>
          <p:nvPr>
            <p:ph type="dt" sz="half" idx="10"/>
          </p:nvPr>
        </p:nvSpPr>
        <p:spPr/>
        <p:txBody>
          <a:bodyPr/>
          <a:lstStyle/>
          <a:p>
            <a:fld id="{319EACD0-D62D-46C7-B91F-2BE39997520E}" type="datetimeFigureOut">
              <a:rPr lang="en-CA" smtClean="0"/>
              <a:t>2017-07-15</a:t>
            </a:fld>
            <a:endParaRPr lang="en-CA"/>
          </a:p>
        </p:txBody>
      </p:sp>
      <p:sp>
        <p:nvSpPr>
          <p:cNvPr id="6" name="Footer Placeholder 5">
            <a:extLst>
              <a:ext uri="{FF2B5EF4-FFF2-40B4-BE49-F238E27FC236}">
                <a16:creationId xmlns:a16="http://schemas.microsoft.com/office/drawing/2014/main" id="{5DD3DE16-0701-405C-B5F5-A289BBEBEA0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0F7696-0B76-40E9-8644-130F0DFFAEC7}"/>
              </a:ext>
            </a:extLst>
          </p:cNvPr>
          <p:cNvSpPr>
            <a:spLocks noGrp="1"/>
          </p:cNvSpPr>
          <p:nvPr>
            <p:ph type="sldNum" sz="quarter" idx="12"/>
          </p:nvPr>
        </p:nvSpPr>
        <p:spPr/>
        <p:txBody>
          <a:bodyPr/>
          <a:lstStyle/>
          <a:p>
            <a:fld id="{59D50292-9DE0-46FF-929A-D35A53638EE9}" type="slidenum">
              <a:rPr lang="en-CA" smtClean="0"/>
              <a:t>‹#›</a:t>
            </a:fld>
            <a:endParaRPr lang="en-CA"/>
          </a:p>
        </p:txBody>
      </p:sp>
    </p:spTree>
    <p:extLst>
      <p:ext uri="{BB962C8B-B14F-4D97-AF65-F5344CB8AC3E}">
        <p14:creationId xmlns:p14="http://schemas.microsoft.com/office/powerpoint/2010/main" val="20278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9ED50-3861-43FC-9CD2-4795458CF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39F6765-D12E-415C-8281-4095AD1D34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34A7578-8E7C-4F8D-89C4-B18FE3120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ACD0-D62D-46C7-B91F-2BE39997520E}" type="datetimeFigureOut">
              <a:rPr lang="en-CA" smtClean="0"/>
              <a:t>2017-07-15</a:t>
            </a:fld>
            <a:endParaRPr lang="en-CA"/>
          </a:p>
        </p:txBody>
      </p:sp>
      <p:sp>
        <p:nvSpPr>
          <p:cNvPr id="5" name="Footer Placeholder 4">
            <a:extLst>
              <a:ext uri="{FF2B5EF4-FFF2-40B4-BE49-F238E27FC236}">
                <a16:creationId xmlns:a16="http://schemas.microsoft.com/office/drawing/2014/main" id="{1F17B09E-3FB3-42D2-92F5-69667E615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C7374F2-94D3-48FD-B1BC-96F640C6B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50292-9DE0-46FF-929A-D35A53638EE9}" type="slidenum">
              <a:rPr lang="en-CA" smtClean="0"/>
              <a:t>‹#›</a:t>
            </a:fld>
            <a:endParaRPr lang="en-CA"/>
          </a:p>
        </p:txBody>
      </p:sp>
    </p:spTree>
    <p:extLst>
      <p:ext uri="{BB962C8B-B14F-4D97-AF65-F5344CB8AC3E}">
        <p14:creationId xmlns:p14="http://schemas.microsoft.com/office/powerpoint/2010/main" val="3292380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5.jpg"/></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41341-27D9-4A39-BEF4-DAA61FC2C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22044" cy="757628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B25D3DF-5EB4-4A7C-9C89-E09B573D248F}"/>
              </a:ext>
            </a:extLst>
          </p:cNvPr>
          <p:cNvSpPr>
            <a:spLocks noGrp="1"/>
          </p:cNvSpPr>
          <p:nvPr>
            <p:ph type="ctrTitle"/>
          </p:nvPr>
        </p:nvSpPr>
        <p:spPr>
          <a:xfrm>
            <a:off x="159657" y="362857"/>
            <a:ext cx="11524343" cy="3147106"/>
          </a:xfrm>
        </p:spPr>
        <p:txBody>
          <a:bodyPr>
            <a:normAutofit fontScale="90000"/>
          </a:bodyPr>
          <a:lstStyle/>
          <a:p>
            <a:r>
              <a:rPr lang="en-CA" sz="11500" dirty="0">
                <a:solidFill>
                  <a:schemeClr val="bg1"/>
                </a:solidFill>
                <a:latin typeface="AR JULIAN" panose="02000000000000000000" pitchFamily="2" charset="0"/>
              </a:rPr>
              <a:t>Healing Frequencies</a:t>
            </a:r>
          </a:p>
        </p:txBody>
      </p:sp>
      <p:sp>
        <p:nvSpPr>
          <p:cNvPr id="3" name="Subtitle 2">
            <a:extLst>
              <a:ext uri="{FF2B5EF4-FFF2-40B4-BE49-F238E27FC236}">
                <a16:creationId xmlns:a16="http://schemas.microsoft.com/office/drawing/2014/main" id="{1755C943-0448-429E-9ED9-24FF37C33E33}"/>
              </a:ext>
            </a:extLst>
          </p:cNvPr>
          <p:cNvSpPr>
            <a:spLocks noGrp="1"/>
          </p:cNvSpPr>
          <p:nvPr>
            <p:ph type="subTitle" idx="1"/>
          </p:nvPr>
        </p:nvSpPr>
        <p:spPr>
          <a:xfrm>
            <a:off x="740228" y="4197124"/>
            <a:ext cx="10817187" cy="1655762"/>
          </a:xfrm>
        </p:spPr>
        <p:txBody>
          <a:bodyPr>
            <a:normAutofit/>
          </a:bodyPr>
          <a:lstStyle/>
          <a:p>
            <a:r>
              <a:rPr lang="en-CA" sz="6000" dirty="0">
                <a:highlight>
                  <a:srgbClr val="FFFF00"/>
                </a:highlight>
                <a:latin typeface="AR JULIAN" panose="02000000000000000000" pitchFamily="2" charset="0"/>
              </a:rPr>
              <a:t>MUSIC, LIGHT &amp; RESONANCE</a:t>
            </a:r>
          </a:p>
        </p:txBody>
      </p:sp>
    </p:spTree>
    <p:extLst>
      <p:ext uri="{BB962C8B-B14F-4D97-AF65-F5344CB8AC3E}">
        <p14:creationId xmlns:p14="http://schemas.microsoft.com/office/powerpoint/2010/main" val="125889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9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bject&#10;&#10;Description generated with high confidence">
            <a:extLst>
              <a:ext uri="{FF2B5EF4-FFF2-40B4-BE49-F238E27FC236}">
                <a16:creationId xmlns:a16="http://schemas.microsoft.com/office/drawing/2014/main" id="{16149846-168F-4AC6-BE77-F4B83CEDF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019" y="643467"/>
            <a:ext cx="8603962" cy="5571066"/>
          </a:xfrm>
          <a:prstGeom prst="rect">
            <a:avLst/>
          </a:prstGeom>
        </p:spPr>
      </p:pic>
    </p:spTree>
    <p:extLst>
      <p:ext uri="{BB962C8B-B14F-4D97-AF65-F5344CB8AC3E}">
        <p14:creationId xmlns:p14="http://schemas.microsoft.com/office/powerpoint/2010/main" val="49107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E016F245-880D-43C2-B116-CB1603996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110359"/>
            <a:ext cx="6808077" cy="6634655"/>
          </a:xfrm>
          <a:prstGeom prst="rect">
            <a:avLst/>
          </a:prstGeom>
        </p:spPr>
      </p:pic>
    </p:spTree>
    <p:extLst>
      <p:ext uri="{BB962C8B-B14F-4D97-AF65-F5344CB8AC3E}">
        <p14:creationId xmlns:p14="http://schemas.microsoft.com/office/powerpoint/2010/main" val="2474685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generated with very high confidence">
            <a:extLst>
              <a:ext uri="{FF2B5EF4-FFF2-40B4-BE49-F238E27FC236}">
                <a16:creationId xmlns:a16="http://schemas.microsoft.com/office/drawing/2014/main" id="{654AE265-E422-4328-A5F8-B07ED7C0C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324" y="1123527"/>
            <a:ext cx="6019346" cy="4604800"/>
          </a:xfrm>
          <a:prstGeom prst="rect">
            <a:avLst/>
          </a:prstGeom>
        </p:spPr>
      </p:pic>
    </p:spTree>
    <p:extLst>
      <p:ext uri="{BB962C8B-B14F-4D97-AF65-F5344CB8AC3E}">
        <p14:creationId xmlns:p14="http://schemas.microsoft.com/office/powerpoint/2010/main" val="237007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posing for a picture&#10;&#10;Description generated with high confidence">
            <a:extLst>
              <a:ext uri="{FF2B5EF4-FFF2-40B4-BE49-F238E27FC236}">
                <a16:creationId xmlns:a16="http://schemas.microsoft.com/office/drawing/2014/main" id="{B6F09CE4-D6DE-4F44-B32B-F301BED68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15" y="82558"/>
            <a:ext cx="11240814" cy="6775442"/>
          </a:xfrm>
          <a:prstGeom prst="rect">
            <a:avLst/>
          </a:prstGeom>
        </p:spPr>
      </p:pic>
    </p:spTree>
    <p:extLst>
      <p:ext uri="{BB962C8B-B14F-4D97-AF65-F5344CB8AC3E}">
        <p14:creationId xmlns:p14="http://schemas.microsoft.com/office/powerpoint/2010/main" val="63533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7371E-F6EA-4471-9C85-9D988C675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98" y="2078182"/>
            <a:ext cx="11753696" cy="2565776"/>
          </a:xfrm>
          <a:prstGeom prst="rect">
            <a:avLst/>
          </a:prstGeom>
        </p:spPr>
      </p:pic>
    </p:spTree>
    <p:extLst>
      <p:ext uri="{BB962C8B-B14F-4D97-AF65-F5344CB8AC3E}">
        <p14:creationId xmlns:p14="http://schemas.microsoft.com/office/powerpoint/2010/main" val="169041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3B6160-16D6-4A41-BA78-CBBBBA842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2" y="232757"/>
            <a:ext cx="10640291" cy="63841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8779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id="{C362C809-0FBA-4949-B95E-1F0B4DAAEFD8}"/>
              </a:ext>
            </a:extLst>
          </p:cNvPr>
          <p:cNvPicPr>
            <a:picLocks noChangeAspect="1"/>
          </p:cNvPicPr>
          <p:nvPr/>
        </p:nvPicPr>
        <p:blipFill rotWithShape="1">
          <a:blip r:embed="rId2">
            <a:extLst>
              <a:ext uri="{28A0092B-C50C-407E-A947-70E740481C1C}">
                <a14:useLocalDpi xmlns:a14="http://schemas.microsoft.com/office/drawing/2010/main" val="0"/>
              </a:ext>
            </a:extLst>
          </a:blip>
          <a:srcRect t="12474" b="14710"/>
          <a:stretch/>
        </p:blipFill>
        <p:spPr>
          <a:xfrm>
            <a:off x="20" y="10"/>
            <a:ext cx="12191980" cy="6857990"/>
          </a:xfrm>
          <a:prstGeom prst="rect">
            <a:avLst/>
          </a:prstGeom>
        </p:spPr>
      </p:pic>
    </p:spTree>
    <p:extLst>
      <p:ext uri="{BB962C8B-B14F-4D97-AF65-F5344CB8AC3E}">
        <p14:creationId xmlns:p14="http://schemas.microsoft.com/office/powerpoint/2010/main" val="226705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F04BC-D723-432E-91A2-76567F352B91}"/>
              </a:ext>
            </a:extLst>
          </p:cNvPr>
          <p:cNvPicPr>
            <a:picLocks noChangeAspect="1"/>
          </p:cNvPicPr>
          <p:nvPr/>
        </p:nvPicPr>
        <p:blipFill rotWithShape="1">
          <a:blip r:embed="rId2">
            <a:extLst>
              <a:ext uri="{28A0092B-C50C-407E-A947-70E740481C1C}">
                <a14:useLocalDpi xmlns:a14="http://schemas.microsoft.com/office/drawing/2010/main" val="0"/>
              </a:ext>
            </a:extLst>
          </a:blip>
          <a:srcRect l="21666" r="5890" b="1"/>
          <a:stretch/>
        </p:blipFill>
        <p:spPr>
          <a:xfrm>
            <a:off x="20" y="10"/>
            <a:ext cx="12191980" cy="6857990"/>
          </a:xfrm>
          <a:prstGeom prst="rect">
            <a:avLst/>
          </a:prstGeom>
        </p:spPr>
      </p:pic>
    </p:spTree>
    <p:extLst>
      <p:ext uri="{BB962C8B-B14F-4D97-AF65-F5344CB8AC3E}">
        <p14:creationId xmlns:p14="http://schemas.microsoft.com/office/powerpoint/2010/main" val="196215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98C6DD-F7E9-45B0-977E-B401A93ED249}"/>
              </a:ext>
            </a:extLst>
          </p:cNvPr>
          <p:cNvSpPr txBox="1"/>
          <p:nvPr/>
        </p:nvSpPr>
        <p:spPr>
          <a:xfrm>
            <a:off x="0" y="315310"/>
            <a:ext cx="12192000" cy="369332"/>
          </a:xfrm>
          <a:prstGeom prst="rect">
            <a:avLst/>
          </a:prstGeom>
          <a:noFill/>
        </p:spPr>
        <p:txBody>
          <a:bodyPr wrap="square" rtlCol="0">
            <a:spAutoFit/>
          </a:bodyPr>
          <a:lstStyle/>
          <a:p>
            <a:endParaRPr lang="en-CA" dirty="0"/>
          </a:p>
        </p:txBody>
      </p:sp>
      <p:pic>
        <p:nvPicPr>
          <p:cNvPr id="2050" name="Picture 2" descr="blue-atom.jpg">
            <a:extLst>
              <a:ext uri="{FF2B5EF4-FFF2-40B4-BE49-F238E27FC236}">
                <a16:creationId xmlns:a16="http://schemas.microsoft.com/office/drawing/2014/main" id="{1ADCD95C-E0E2-4A05-860F-6C7B9D25B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61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night sky&#10;&#10;Description generated with high confidence">
            <a:extLst>
              <a:ext uri="{FF2B5EF4-FFF2-40B4-BE49-F238E27FC236}">
                <a16:creationId xmlns:a16="http://schemas.microsoft.com/office/drawing/2014/main" id="{3D3D0637-623E-4C26-800D-B6D0EE019C23}"/>
              </a:ext>
            </a:extLst>
          </p:cNvPr>
          <p:cNvPicPr>
            <a:picLocks noChangeAspect="1"/>
          </p:cNvPicPr>
          <p:nvPr/>
        </p:nvPicPr>
        <p:blipFill rotWithShape="1">
          <a:blip r:embed="rId2">
            <a:extLst>
              <a:ext uri="{28A0092B-C50C-407E-A947-70E740481C1C}">
                <a14:useLocalDpi xmlns:a14="http://schemas.microsoft.com/office/drawing/2010/main" val="0"/>
              </a:ext>
            </a:extLst>
          </a:blip>
          <a:srcRect l="16472" r="22195" b="1"/>
          <a:stretch/>
        </p:blipFill>
        <p:spPr>
          <a:xfrm>
            <a:off x="0" y="10"/>
            <a:ext cx="12191980" cy="6857990"/>
          </a:xfrm>
          <a:prstGeom prst="rect">
            <a:avLst/>
          </a:prstGeom>
        </p:spPr>
      </p:pic>
    </p:spTree>
    <p:extLst>
      <p:ext uri="{BB962C8B-B14F-4D97-AF65-F5344CB8AC3E}">
        <p14:creationId xmlns:p14="http://schemas.microsoft.com/office/powerpoint/2010/main" val="281702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und-wave-music.jpg">
            <a:extLst>
              <a:ext uri="{FF2B5EF4-FFF2-40B4-BE49-F238E27FC236}">
                <a16:creationId xmlns:a16="http://schemas.microsoft.com/office/drawing/2014/main" id="{B2D2AA07-7623-4E29-A361-71B8D74DA7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6" b="836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0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oral&#10;&#10;Description generated with high confidence">
            <a:extLst>
              <a:ext uri="{FF2B5EF4-FFF2-40B4-BE49-F238E27FC236}">
                <a16:creationId xmlns:a16="http://schemas.microsoft.com/office/drawing/2014/main" id="{5A18CA22-A722-46E2-AC1A-014011535C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74133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15B23D-11CB-458A-B106-D2F610A4D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77" y="1373525"/>
            <a:ext cx="9951041" cy="4104804"/>
          </a:xfrm>
          <a:prstGeom prst="rect">
            <a:avLst/>
          </a:prstGeom>
        </p:spPr>
      </p:pic>
    </p:spTree>
    <p:extLst>
      <p:ext uri="{BB962C8B-B14F-4D97-AF65-F5344CB8AC3E}">
        <p14:creationId xmlns:p14="http://schemas.microsoft.com/office/powerpoint/2010/main" val="2993206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3B6160-16D6-4A41-BA78-CBBBBA842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2" y="232757"/>
            <a:ext cx="10640291" cy="63841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51117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563B73-A93A-4406-B4D5-EA51D096D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03" y="221544"/>
            <a:ext cx="11035863" cy="644727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252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2C61DDA1-4596-4236-872F-6CF80CC083B2}"/>
              </a:ext>
            </a:extLst>
          </p:cNvPr>
          <p:cNvPicPr>
            <a:picLocks noChangeAspect="1"/>
          </p:cNvPicPr>
          <p:nvPr/>
        </p:nvPicPr>
        <p:blipFill rotWithShape="1">
          <a:blip r:embed="rId2">
            <a:extLst>
              <a:ext uri="{28A0092B-C50C-407E-A947-70E740481C1C}">
                <a14:useLocalDpi xmlns:a14="http://schemas.microsoft.com/office/drawing/2010/main" val="0"/>
              </a:ext>
            </a:extLst>
          </a:blip>
          <a:srcRect r="6666"/>
          <a:stretch/>
        </p:blipFill>
        <p:spPr>
          <a:xfrm>
            <a:off x="20" y="10"/>
            <a:ext cx="12191980" cy="6857990"/>
          </a:xfrm>
          <a:prstGeom prst="rect">
            <a:avLst/>
          </a:prstGeom>
        </p:spPr>
      </p:pic>
    </p:spTree>
    <p:extLst>
      <p:ext uri="{BB962C8B-B14F-4D97-AF65-F5344CB8AC3E}">
        <p14:creationId xmlns:p14="http://schemas.microsoft.com/office/powerpoint/2010/main" val="1271984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ewspaper&#10;&#10;Description generated with high confidence">
            <a:extLst>
              <a:ext uri="{FF2B5EF4-FFF2-40B4-BE49-F238E27FC236}">
                <a16:creationId xmlns:a16="http://schemas.microsoft.com/office/drawing/2014/main" id="{324125DB-5C74-4F45-A224-587403438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262" y="139262"/>
            <a:ext cx="6718737" cy="6718737"/>
          </a:xfrm>
          <a:prstGeom prst="rect">
            <a:avLst/>
          </a:prstGeom>
        </p:spPr>
      </p:pic>
    </p:spTree>
    <p:extLst>
      <p:ext uri="{BB962C8B-B14F-4D97-AF65-F5344CB8AC3E}">
        <p14:creationId xmlns:p14="http://schemas.microsoft.com/office/powerpoint/2010/main" val="1681424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09CA1-0FFD-43A2-A1D5-64008B7D8D53}"/>
              </a:ext>
            </a:extLst>
          </p:cNvPr>
          <p:cNvPicPr>
            <a:picLocks noChangeAspect="1"/>
          </p:cNvPicPr>
          <p:nvPr/>
        </p:nvPicPr>
        <p:blipFill rotWithShape="1">
          <a:blip r:embed="rId2">
            <a:extLst>
              <a:ext uri="{28A0092B-C50C-407E-A947-70E740481C1C}">
                <a14:useLocalDpi xmlns:a14="http://schemas.microsoft.com/office/drawing/2010/main" val="0"/>
              </a:ext>
            </a:extLst>
          </a:blip>
          <a:srcRect t="6086" b="8363"/>
          <a:stretch/>
        </p:blipFill>
        <p:spPr>
          <a:xfrm>
            <a:off x="20" y="10"/>
            <a:ext cx="12191980" cy="6857990"/>
          </a:xfrm>
          <a:prstGeom prst="rect">
            <a:avLst/>
          </a:prstGeom>
        </p:spPr>
      </p:pic>
    </p:spTree>
    <p:extLst>
      <p:ext uri="{BB962C8B-B14F-4D97-AF65-F5344CB8AC3E}">
        <p14:creationId xmlns:p14="http://schemas.microsoft.com/office/powerpoint/2010/main" val="318253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2">
            <a:extLst>
              <a:ext uri="{28A0092B-C50C-407E-A947-70E740481C1C}">
                <a14:useLocalDpi xmlns:a14="http://schemas.microsoft.com/office/drawing/2010/main" val="0"/>
              </a:ext>
            </a:extLst>
          </a:blip>
          <a:srcRect l="16490" t="9091" r="10207"/>
          <a:stretch/>
        </p:blipFill>
        <p:spPr>
          <a:xfrm>
            <a:off x="4818888" y="10"/>
            <a:ext cx="7373112"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804671" y="1543986"/>
            <a:ext cx="10767736" cy="4122295"/>
          </a:xfrm>
        </p:spPr>
        <p:txBody>
          <a:bodyPr anchor="t">
            <a:normAutofit/>
          </a:bodyPr>
          <a:lstStyle/>
          <a:p>
            <a:pPr>
              <a:lnSpc>
                <a:spcPct val="70000"/>
              </a:lnSpc>
            </a:pPr>
            <a:r>
              <a:rPr lang="en-CA" sz="7200" dirty="0"/>
              <a:t>The entire </a:t>
            </a:r>
            <a:r>
              <a:rPr lang="en-CA" sz="7200" dirty="0">
                <a:highlight>
                  <a:srgbClr val="FF0000"/>
                </a:highlight>
              </a:rPr>
              <a:t>SONIC SPECTRUM </a:t>
            </a:r>
            <a:r>
              <a:rPr lang="en-CA" sz="7200" dirty="0"/>
              <a:t>can only be heard in </a:t>
            </a:r>
            <a:br>
              <a:rPr lang="en-CA" sz="7200" dirty="0"/>
            </a:br>
            <a:r>
              <a:rPr lang="en-CA" sz="7200" dirty="0">
                <a:highlight>
                  <a:srgbClr val="FF0000"/>
                </a:highlight>
              </a:rPr>
              <a:t>ONE PLACE </a:t>
            </a:r>
            <a:r>
              <a:rPr lang="en-CA" sz="7200" dirty="0"/>
              <a:t>on the </a:t>
            </a:r>
            <a:br>
              <a:rPr lang="en-CA" sz="7200" dirty="0"/>
            </a:br>
            <a:r>
              <a:rPr lang="en-CA" sz="7200" dirty="0"/>
              <a:t>ENTIRE EARTH!</a:t>
            </a:r>
            <a:br>
              <a:rPr lang="en-CA" sz="7200" dirty="0"/>
            </a:br>
            <a:endParaRPr lang="en-CA" sz="7200" dirty="0"/>
          </a:p>
        </p:txBody>
      </p:sp>
    </p:spTree>
    <p:extLst>
      <p:ext uri="{BB962C8B-B14F-4D97-AF65-F5344CB8AC3E}">
        <p14:creationId xmlns:p14="http://schemas.microsoft.com/office/powerpoint/2010/main" val="125567576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rowd of people watching a baseball game&#10;&#10;Description generated with very high confidence">
            <a:extLst>
              <a:ext uri="{FF2B5EF4-FFF2-40B4-BE49-F238E27FC236}">
                <a16:creationId xmlns:a16="http://schemas.microsoft.com/office/drawing/2014/main" id="{4FFD2902-E48D-4276-9889-C10C88B2F251}"/>
              </a:ext>
            </a:extLst>
          </p:cNvPr>
          <p:cNvPicPr>
            <a:picLocks noChangeAspect="1"/>
          </p:cNvPicPr>
          <p:nvPr/>
        </p:nvPicPr>
        <p:blipFill rotWithShape="1">
          <a:blip r:embed="rId3">
            <a:extLst>
              <a:ext uri="{28A0092B-C50C-407E-A947-70E740481C1C}">
                <a14:useLocalDpi xmlns:a14="http://schemas.microsoft.com/office/drawing/2010/main" val="0"/>
              </a:ext>
            </a:extLst>
          </a:blip>
          <a:srcRect l="18719" r="21889" b="-1"/>
          <a:stretch/>
        </p:blipFill>
        <p:spPr>
          <a:xfrm>
            <a:off x="6421035" y="643467"/>
            <a:ext cx="5129784" cy="5571066"/>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aseball player taking a swing at a pitch during a game&#10;&#10;Description generated with high confidence">
            <a:extLst>
              <a:ext uri="{FF2B5EF4-FFF2-40B4-BE49-F238E27FC236}">
                <a16:creationId xmlns:a16="http://schemas.microsoft.com/office/drawing/2014/main" id="{2F229538-27B7-4112-AE6A-A129B4F2C382}"/>
              </a:ext>
            </a:extLst>
          </p:cNvPr>
          <p:cNvPicPr>
            <a:picLocks noChangeAspect="1"/>
          </p:cNvPicPr>
          <p:nvPr/>
        </p:nvPicPr>
        <p:blipFill rotWithShape="1">
          <a:blip r:embed="rId4">
            <a:extLst>
              <a:ext uri="{28A0092B-C50C-407E-A947-70E740481C1C}">
                <a14:useLocalDpi xmlns:a14="http://schemas.microsoft.com/office/drawing/2010/main" val="0"/>
              </a:ext>
            </a:extLst>
          </a:blip>
          <a:srcRect l="14682" r="23854" b="-2"/>
          <a:stretch/>
        </p:blipFill>
        <p:spPr>
          <a:xfrm>
            <a:off x="641180" y="643467"/>
            <a:ext cx="5129784" cy="5571066"/>
          </a:xfrm>
          <a:prstGeom prst="rect">
            <a:avLst/>
          </a:prstGeom>
        </p:spPr>
      </p:pic>
    </p:spTree>
    <p:extLst>
      <p:ext uri="{BB962C8B-B14F-4D97-AF65-F5344CB8AC3E}">
        <p14:creationId xmlns:p14="http://schemas.microsoft.com/office/powerpoint/2010/main" val="156988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2">
            <a:extLst>
              <a:ext uri="{28A0092B-C50C-407E-A947-70E740481C1C}">
                <a14:useLocalDpi xmlns:a14="http://schemas.microsoft.com/office/drawing/2010/main" val="0"/>
              </a:ext>
            </a:extLst>
          </a:blip>
          <a:srcRect l="16490" t="9091" r="10207"/>
          <a:stretch/>
        </p:blipFill>
        <p:spPr>
          <a:xfrm>
            <a:off x="4616970" y="1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804671" y="959370"/>
            <a:ext cx="10782726" cy="4292155"/>
          </a:xfrm>
        </p:spPr>
        <p:txBody>
          <a:bodyPr anchor="t">
            <a:normAutofit/>
          </a:bodyPr>
          <a:lstStyle/>
          <a:p>
            <a:pPr>
              <a:lnSpc>
                <a:spcPct val="70000"/>
              </a:lnSpc>
            </a:pPr>
            <a:br>
              <a:rPr lang="en-CA" sz="5400" dirty="0"/>
            </a:br>
            <a:r>
              <a:rPr lang="en-CA" sz="5400" dirty="0"/>
              <a:t>Call unto me and I will answer you and tell you great and unsearchable things you do not know.</a:t>
            </a:r>
            <a:br>
              <a:rPr lang="en-CA" sz="5400" dirty="0"/>
            </a:br>
            <a:br>
              <a:rPr lang="en-CA" sz="5400" dirty="0"/>
            </a:br>
            <a:r>
              <a:rPr lang="en-CA" sz="5400" dirty="0"/>
              <a:t>Jeremiah 33:3</a:t>
            </a:r>
          </a:p>
        </p:txBody>
      </p:sp>
    </p:spTree>
    <p:extLst>
      <p:ext uri="{BB962C8B-B14F-4D97-AF65-F5344CB8AC3E}">
        <p14:creationId xmlns:p14="http://schemas.microsoft.com/office/powerpoint/2010/main" val="316643085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EFE01-A414-4082-8F44-515521605159}"/>
              </a:ext>
            </a:extLst>
          </p:cNvPr>
          <p:cNvPicPr>
            <a:picLocks noChangeAspect="1"/>
          </p:cNvPicPr>
          <p:nvPr/>
        </p:nvPicPr>
        <p:blipFill rotWithShape="1">
          <a:blip r:embed="rId2">
            <a:extLst>
              <a:ext uri="{28A0092B-C50C-407E-A947-70E740481C1C}">
                <a14:useLocalDpi xmlns:a14="http://schemas.microsoft.com/office/drawing/2010/main" val="0"/>
              </a:ext>
            </a:extLst>
          </a:blip>
          <a:srcRect t="11347" b="13150"/>
          <a:stretch/>
        </p:blipFill>
        <p:spPr>
          <a:xfrm>
            <a:off x="20" y="10"/>
            <a:ext cx="12191980" cy="6857990"/>
          </a:xfrm>
          <a:prstGeom prst="rect">
            <a:avLst/>
          </a:prstGeom>
        </p:spPr>
      </p:pic>
    </p:spTree>
    <p:extLst>
      <p:ext uri="{BB962C8B-B14F-4D97-AF65-F5344CB8AC3E}">
        <p14:creationId xmlns:p14="http://schemas.microsoft.com/office/powerpoint/2010/main" val="343073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glasses looking at the camera&#10;&#10;Description generated with very high confidence">
            <a:extLst>
              <a:ext uri="{FF2B5EF4-FFF2-40B4-BE49-F238E27FC236}">
                <a16:creationId xmlns:a16="http://schemas.microsoft.com/office/drawing/2014/main" id="{403890D3-B738-4EE2-B819-E67E86CC91C3}"/>
              </a:ext>
            </a:extLst>
          </p:cNvPr>
          <p:cNvPicPr>
            <a:picLocks noChangeAspect="1"/>
          </p:cNvPicPr>
          <p:nvPr/>
        </p:nvPicPr>
        <p:blipFill rotWithShape="1">
          <a:blip r:embed="rId3">
            <a:extLst>
              <a:ext uri="{28A0092B-C50C-407E-A947-70E740481C1C}">
                <a14:useLocalDpi xmlns:a14="http://schemas.microsoft.com/office/drawing/2010/main" val="0"/>
              </a:ext>
            </a:extLst>
          </a:blip>
          <a:srcRect b="5462"/>
          <a:stretch/>
        </p:blipFill>
        <p:spPr>
          <a:xfrm>
            <a:off x="20" y="10"/>
            <a:ext cx="12191980" cy="6857990"/>
          </a:xfrm>
          <a:prstGeom prst="rect">
            <a:avLst/>
          </a:prstGeom>
        </p:spPr>
      </p:pic>
    </p:spTree>
    <p:extLst>
      <p:ext uri="{BB962C8B-B14F-4D97-AF65-F5344CB8AC3E}">
        <p14:creationId xmlns:p14="http://schemas.microsoft.com/office/powerpoint/2010/main" val="2314522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1201C3-A9A8-4B1A-9E65-3C1C0FC53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764046"/>
            <a:ext cx="10984922" cy="5242616"/>
          </a:xfrm>
          <a:prstGeom prst="rect">
            <a:avLst/>
          </a:prstGeom>
        </p:spPr>
      </p:pic>
      <p:sp>
        <p:nvSpPr>
          <p:cNvPr id="2" name="TextBox 1">
            <a:extLst>
              <a:ext uri="{FF2B5EF4-FFF2-40B4-BE49-F238E27FC236}">
                <a16:creationId xmlns:a16="http://schemas.microsoft.com/office/drawing/2014/main" id="{AB220811-D17E-4545-A9D1-6D0EB3755345}"/>
              </a:ext>
            </a:extLst>
          </p:cNvPr>
          <p:cNvSpPr txBox="1"/>
          <p:nvPr/>
        </p:nvSpPr>
        <p:spPr>
          <a:xfrm>
            <a:off x="977462" y="1024759"/>
            <a:ext cx="10357945" cy="1200329"/>
          </a:xfrm>
          <a:prstGeom prst="rect">
            <a:avLst/>
          </a:prstGeom>
          <a:noFill/>
        </p:spPr>
        <p:txBody>
          <a:bodyPr wrap="square" rtlCol="0">
            <a:spAutoFit/>
          </a:bodyPr>
          <a:lstStyle/>
          <a:p>
            <a:r>
              <a:rPr lang="en-CA" sz="3600" dirty="0">
                <a:highlight>
                  <a:srgbClr val="FFFF00"/>
                </a:highlight>
                <a:latin typeface="AR JULIAN" panose="02000000000000000000" pitchFamily="2" charset="0"/>
              </a:rPr>
              <a:t>Sacred items in the temple wrapped in animal skin</a:t>
            </a:r>
            <a:r>
              <a:rPr lang="en-CA" sz="3600" dirty="0">
                <a:latin typeface="AR JULIAN" panose="02000000000000000000" pitchFamily="2" charset="0"/>
              </a:rPr>
              <a:t>  numbers 4</a:t>
            </a:r>
          </a:p>
        </p:txBody>
      </p:sp>
    </p:spTree>
    <p:extLst>
      <p:ext uri="{BB962C8B-B14F-4D97-AF65-F5344CB8AC3E}">
        <p14:creationId xmlns:p14="http://schemas.microsoft.com/office/powerpoint/2010/main" val="1875863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animal, mammal, aquatic mammal&#10;&#10;Description generated with very high confidence">
            <a:extLst>
              <a:ext uri="{FF2B5EF4-FFF2-40B4-BE49-F238E27FC236}">
                <a16:creationId xmlns:a16="http://schemas.microsoft.com/office/drawing/2014/main" id="{C0111824-AC5E-4F52-B29F-EBF5A184908E}"/>
              </a:ext>
            </a:extLst>
          </p:cNvPr>
          <p:cNvPicPr>
            <a:picLocks noChangeAspect="1"/>
          </p:cNvPicPr>
          <p:nvPr/>
        </p:nvPicPr>
        <p:blipFill rotWithShape="1">
          <a:blip r:embed="rId3">
            <a:extLst>
              <a:ext uri="{28A0092B-C50C-407E-A947-70E740481C1C}">
                <a14:useLocalDpi xmlns:a14="http://schemas.microsoft.com/office/drawing/2010/main" val="0"/>
              </a:ext>
            </a:extLst>
          </a:blip>
          <a:srcRect t="11573" b="13428"/>
          <a:stretch/>
        </p:blipFill>
        <p:spPr>
          <a:xfrm>
            <a:off x="20" y="10"/>
            <a:ext cx="12191980" cy="6857990"/>
          </a:xfrm>
          <a:prstGeom prst="rect">
            <a:avLst/>
          </a:prstGeom>
        </p:spPr>
      </p:pic>
    </p:spTree>
    <p:extLst>
      <p:ext uri="{BB962C8B-B14F-4D97-AF65-F5344CB8AC3E}">
        <p14:creationId xmlns:p14="http://schemas.microsoft.com/office/powerpoint/2010/main" val="394402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a:extLst>
              <a:ext uri="{FF2B5EF4-FFF2-40B4-BE49-F238E27FC236}">
                <a16:creationId xmlns:a16="http://schemas.microsoft.com/office/drawing/2014/main" id="{1F499AE6-3712-4727-9409-DB9F6393979D}"/>
              </a:ext>
            </a:extLst>
          </p:cNvPr>
          <p:cNvPicPr>
            <a:picLocks noChangeAspect="1"/>
          </p:cNvPicPr>
          <p:nvPr/>
        </p:nvPicPr>
        <p:blipFill rotWithShape="1">
          <a:blip r:embed="rId3">
            <a:extLst>
              <a:ext uri="{28A0092B-C50C-407E-A947-70E740481C1C}">
                <a14:useLocalDpi xmlns:a14="http://schemas.microsoft.com/office/drawing/2010/main" val="0"/>
              </a:ext>
            </a:extLst>
          </a:blip>
          <a:srcRect b="3017"/>
          <a:stretch/>
        </p:blipFill>
        <p:spPr>
          <a:xfrm>
            <a:off x="20" y="10"/>
            <a:ext cx="12191980" cy="6857990"/>
          </a:xfrm>
          <a:prstGeom prst="rect">
            <a:avLst/>
          </a:prstGeom>
        </p:spPr>
      </p:pic>
      <p:sp>
        <p:nvSpPr>
          <p:cNvPr id="11"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 name="Straight Connector 12">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6F724D7-537B-4E0C-AFD4-1BA66A1041D3}"/>
              </a:ext>
            </a:extLst>
          </p:cNvPr>
          <p:cNvSpPr txBox="1"/>
          <p:nvPr/>
        </p:nvSpPr>
        <p:spPr>
          <a:xfrm>
            <a:off x="8022021" y="3231930"/>
            <a:ext cx="3852041" cy="2764135"/>
          </a:xfrm>
          <a:prstGeom prst="rect">
            <a:avLst/>
          </a:prstGeom>
        </p:spPr>
        <p:txBody>
          <a:bodyPr vert="horz" lIns="91440" tIns="45720" rIns="91440" bIns="45720" rtlCol="0" anchor="b">
            <a:normAutofit fontScale="92500"/>
          </a:bodyPr>
          <a:lstStyle/>
          <a:p>
            <a:pPr algn="ctr">
              <a:lnSpc>
                <a:spcPct val="70000"/>
              </a:lnSpc>
              <a:spcBef>
                <a:spcPct val="0"/>
              </a:spcBef>
            </a:pPr>
            <a:r>
              <a:rPr lang="en-US" sz="4000" b="1" dirty="0">
                <a:highlight>
                  <a:srgbClr val="FFFF00"/>
                </a:highlight>
                <a:latin typeface="+mj-lt"/>
                <a:ea typeface="+mj-ea"/>
                <a:cs typeface="+mj-cs"/>
              </a:rPr>
              <a:t>Dolphin Super Pod approximately 100,000 dolphins off</a:t>
            </a:r>
          </a:p>
          <a:p>
            <a:pPr algn="ctr">
              <a:lnSpc>
                <a:spcPct val="70000"/>
              </a:lnSpc>
              <a:spcBef>
                <a:spcPct val="0"/>
              </a:spcBef>
            </a:pPr>
            <a:r>
              <a:rPr lang="en-US" sz="4000" b="1" dirty="0">
                <a:highlight>
                  <a:srgbClr val="FFFF00"/>
                </a:highlight>
                <a:latin typeface="+mj-lt"/>
                <a:ea typeface="+mj-ea"/>
                <a:cs typeface="+mj-cs"/>
              </a:rPr>
              <a:t> Coast of California Feb 2013</a:t>
            </a:r>
          </a:p>
        </p:txBody>
      </p:sp>
    </p:spTree>
    <p:extLst>
      <p:ext uri="{BB962C8B-B14F-4D97-AF65-F5344CB8AC3E}">
        <p14:creationId xmlns:p14="http://schemas.microsoft.com/office/powerpoint/2010/main" val="1912743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 eating food&#10;&#10;Description generated with very high confidence">
            <a:extLst>
              <a:ext uri="{FF2B5EF4-FFF2-40B4-BE49-F238E27FC236}">
                <a16:creationId xmlns:a16="http://schemas.microsoft.com/office/drawing/2014/main" id="{910BB5B5-8F39-4801-A903-55052D7684A7}"/>
              </a:ext>
            </a:extLst>
          </p:cNvPr>
          <p:cNvPicPr>
            <a:picLocks noChangeAspect="1"/>
          </p:cNvPicPr>
          <p:nvPr/>
        </p:nvPicPr>
        <p:blipFill rotWithShape="1">
          <a:blip r:embed="rId3">
            <a:extLst>
              <a:ext uri="{28A0092B-C50C-407E-A947-70E740481C1C}">
                <a14:useLocalDpi xmlns:a14="http://schemas.microsoft.com/office/drawing/2010/main" val="0"/>
              </a:ext>
            </a:extLst>
          </a:blip>
          <a:srcRect t="1725" b="27963"/>
          <a:stretch/>
        </p:blipFill>
        <p:spPr>
          <a:xfrm>
            <a:off x="20" y="10"/>
            <a:ext cx="12191980" cy="6857990"/>
          </a:xfrm>
          <a:prstGeom prst="rect">
            <a:avLst/>
          </a:prstGeom>
        </p:spPr>
      </p:pic>
    </p:spTree>
    <p:extLst>
      <p:ext uri="{BB962C8B-B14F-4D97-AF65-F5344CB8AC3E}">
        <p14:creationId xmlns:p14="http://schemas.microsoft.com/office/powerpoint/2010/main" val="2284302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Picture Placeholder 5" descr="A dolphin swimming in a pool of water&#10;&#10;Description generated with very high confidence">
            <a:extLst>
              <a:ext uri="{FF2B5EF4-FFF2-40B4-BE49-F238E27FC236}">
                <a16:creationId xmlns:a16="http://schemas.microsoft.com/office/drawing/2014/main" id="{C32A8F96-2924-452E-B638-6355A3C2E25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7092985" y="2156240"/>
            <a:ext cx="4260814" cy="3364366"/>
          </a:xfrm>
          <a:prstGeom prst="rect">
            <a:avLst/>
          </a:prstGeom>
        </p:spPr>
      </p:pic>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6AE7F0-356E-407B-AD69-147E39EA0119}"/>
              </a:ext>
            </a:extLst>
          </p:cNvPr>
          <p:cNvSpPr>
            <a:spLocks noGrp="1"/>
          </p:cNvSpPr>
          <p:nvPr>
            <p:ph type="title"/>
          </p:nvPr>
        </p:nvSpPr>
        <p:spPr>
          <a:xfrm>
            <a:off x="349468" y="156063"/>
            <a:ext cx="5529943" cy="1325563"/>
          </a:xfrm>
        </p:spPr>
        <p:txBody>
          <a:bodyPr vert="horz" lIns="91440" tIns="45720" rIns="91440" bIns="45720" rtlCol="0" anchor="ctr">
            <a:normAutofit/>
          </a:bodyPr>
          <a:lstStyle/>
          <a:p>
            <a:pPr>
              <a:lnSpc>
                <a:spcPct val="80000"/>
              </a:lnSpc>
            </a:pPr>
            <a:r>
              <a:rPr lang="en-US" sz="3700" b="1" kern="1200" dirty="0">
                <a:solidFill>
                  <a:schemeClr val="bg1"/>
                </a:solidFill>
                <a:latin typeface="+mj-lt"/>
                <a:ea typeface="+mj-ea"/>
                <a:cs typeface="+mj-cs"/>
              </a:rPr>
              <a:t>DOLPHINS VOCALIZE @ 8hz  </a:t>
            </a:r>
            <a:br>
              <a:rPr lang="en-US" sz="3700" b="1" kern="1200" dirty="0">
                <a:solidFill>
                  <a:schemeClr val="bg1"/>
                </a:solidFill>
                <a:latin typeface="+mj-lt"/>
                <a:ea typeface="+mj-ea"/>
                <a:cs typeface="+mj-cs"/>
              </a:rPr>
            </a:br>
            <a:endParaRPr lang="en-US" sz="3700" b="1" kern="1200" dirty="0">
              <a:solidFill>
                <a:schemeClr val="bg1"/>
              </a:solidFill>
              <a:latin typeface="+mj-lt"/>
              <a:ea typeface="+mj-ea"/>
              <a:cs typeface="+mj-cs"/>
            </a:endParaRPr>
          </a:p>
        </p:txBody>
      </p:sp>
      <p:sp>
        <p:nvSpPr>
          <p:cNvPr id="4" name="Text Placeholder 3">
            <a:extLst>
              <a:ext uri="{FF2B5EF4-FFF2-40B4-BE49-F238E27FC236}">
                <a16:creationId xmlns:a16="http://schemas.microsoft.com/office/drawing/2014/main" id="{A175B796-9003-41A2-B581-A4D6769C7EF2}"/>
              </a:ext>
            </a:extLst>
          </p:cNvPr>
          <p:cNvSpPr>
            <a:spLocks noGrp="1"/>
          </p:cNvSpPr>
          <p:nvPr>
            <p:ph type="body" sz="half" idx="2"/>
          </p:nvPr>
        </p:nvSpPr>
        <p:spPr>
          <a:xfrm>
            <a:off x="509406" y="898635"/>
            <a:ext cx="4128169" cy="5548982"/>
          </a:xfrm>
        </p:spPr>
        <p:txBody>
          <a:bodyPr vert="horz" lIns="91440" tIns="45720" rIns="91440" bIns="45720" rtlCol="0">
            <a:normAutofit fontScale="92500"/>
          </a:bodyPr>
          <a:lstStyle/>
          <a:p>
            <a:pPr indent="-228600">
              <a:buFont typeface="Arial" panose="020B0604020202020204" pitchFamily="34" charset="0"/>
              <a:buChar char="•"/>
            </a:pPr>
            <a:r>
              <a:rPr lang="en-US" sz="3000" dirty="0">
                <a:solidFill>
                  <a:schemeClr val="bg1"/>
                </a:solidFill>
              </a:rPr>
              <a:t>8Hz INAUDIBLE</a:t>
            </a:r>
          </a:p>
          <a:p>
            <a:pPr marL="285750" indent="-228600">
              <a:buFont typeface="Arial" panose="020B0604020202020204" pitchFamily="34" charset="0"/>
              <a:buChar char="•"/>
            </a:pPr>
            <a:r>
              <a:rPr lang="en-US" sz="3000" dirty="0">
                <a:solidFill>
                  <a:schemeClr val="bg1"/>
                </a:solidFill>
              </a:rPr>
              <a:t>PRESENT IN HARMONIC FIELD OF EARTH @432hz</a:t>
            </a:r>
          </a:p>
          <a:p>
            <a:pPr marL="285750" indent="-228600">
              <a:buFont typeface="Arial" panose="020B0604020202020204" pitchFamily="34" charset="0"/>
              <a:buChar char="•"/>
            </a:pPr>
            <a:r>
              <a:rPr lang="en-US" sz="3000" dirty="0">
                <a:solidFill>
                  <a:schemeClr val="bg1"/>
                </a:solidFill>
              </a:rPr>
              <a:t>ABILITY TO GENERATE Alpha &amp; Theta waves</a:t>
            </a:r>
          </a:p>
          <a:p>
            <a:pPr marL="285750" indent="-228600">
              <a:buFont typeface="Arial" panose="020B0604020202020204" pitchFamily="34" charset="0"/>
              <a:buChar char="•"/>
            </a:pPr>
            <a:r>
              <a:rPr lang="en-US" sz="3000" dirty="0">
                <a:solidFill>
                  <a:schemeClr val="bg1"/>
                </a:solidFill>
              </a:rPr>
              <a:t>POSITIVELY AFFECTS BRAIN AND CELLS</a:t>
            </a:r>
          </a:p>
          <a:p>
            <a:pPr marL="285750" indent="-228600">
              <a:buFont typeface="Arial" panose="020B0604020202020204" pitchFamily="34" charset="0"/>
              <a:buChar char="•"/>
            </a:pPr>
            <a:r>
              <a:rPr lang="en-US" sz="3000" dirty="0">
                <a:solidFill>
                  <a:schemeClr val="bg1"/>
                </a:solidFill>
              </a:rPr>
              <a:t>BALANCES NERVOUS SYSTEM</a:t>
            </a:r>
          </a:p>
          <a:p>
            <a:pPr marL="285750" indent="-228600">
              <a:buFont typeface="Arial" panose="020B0604020202020204" pitchFamily="34" charset="0"/>
              <a:buChar char="•"/>
            </a:pPr>
            <a:r>
              <a:rPr lang="en-US" sz="3000" dirty="0">
                <a:solidFill>
                  <a:schemeClr val="bg1"/>
                </a:solidFill>
              </a:rPr>
              <a:t>CALMING </a:t>
            </a:r>
          </a:p>
          <a:p>
            <a:pPr marL="285750" indent="-228600">
              <a:buFont typeface="Arial" panose="020B0604020202020204" pitchFamily="34" charset="0"/>
              <a:buChar char="•"/>
            </a:pPr>
            <a:r>
              <a:rPr lang="en-US" sz="3000" dirty="0">
                <a:solidFill>
                  <a:schemeClr val="bg1"/>
                </a:solidFill>
              </a:rPr>
              <a:t>EASES STRESS RESPONSE</a:t>
            </a:r>
          </a:p>
          <a:p>
            <a:pPr marL="57150"/>
            <a:endParaRPr lang="en-US" sz="3000" dirty="0">
              <a:solidFill>
                <a:schemeClr val="bg1"/>
              </a:solidFill>
            </a:endParaRPr>
          </a:p>
          <a:p>
            <a:pPr marL="285750" indent="-2286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81893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F0004530-7214-4BA6-8B3F-4E397A308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52" y="167397"/>
            <a:ext cx="11844847" cy="6690603"/>
          </a:xfrm>
          <a:prstGeom prst="rect">
            <a:avLst/>
          </a:prstGeom>
        </p:spPr>
      </p:pic>
      <p:sp>
        <p:nvSpPr>
          <p:cNvPr id="4" name="TextBox 3">
            <a:extLst>
              <a:ext uri="{FF2B5EF4-FFF2-40B4-BE49-F238E27FC236}">
                <a16:creationId xmlns:a16="http://schemas.microsoft.com/office/drawing/2014/main" id="{3E07ECCE-1FB3-4323-BD7C-8EF56C8A7363}"/>
              </a:ext>
            </a:extLst>
          </p:cNvPr>
          <p:cNvSpPr txBox="1"/>
          <p:nvPr/>
        </p:nvSpPr>
        <p:spPr>
          <a:xfrm>
            <a:off x="232228" y="0"/>
            <a:ext cx="10116457" cy="3046988"/>
          </a:xfrm>
          <a:prstGeom prst="rect">
            <a:avLst/>
          </a:prstGeom>
          <a:noFill/>
        </p:spPr>
        <p:txBody>
          <a:bodyPr wrap="square" rtlCol="0">
            <a:spAutoFit/>
          </a:bodyPr>
          <a:lstStyle/>
          <a:p>
            <a:r>
              <a:rPr lang="en-CA" sz="4800" dirty="0">
                <a:solidFill>
                  <a:schemeClr val="accent1">
                    <a:lumMod val="75000"/>
                  </a:schemeClr>
                </a:solidFill>
                <a:highlight>
                  <a:srgbClr val="C0C0C0"/>
                </a:highlight>
              </a:rPr>
              <a:t>Dolphin and Manuel working together!  Dolphin is paying CLOSE ATTENTION to the area of Trauma.  Head Injury caused spinal cord paralysis.</a:t>
            </a:r>
          </a:p>
        </p:txBody>
      </p:sp>
      <p:sp>
        <p:nvSpPr>
          <p:cNvPr id="5" name="Arrow: Down 4">
            <a:extLst>
              <a:ext uri="{FF2B5EF4-FFF2-40B4-BE49-F238E27FC236}">
                <a16:creationId xmlns:a16="http://schemas.microsoft.com/office/drawing/2014/main" id="{EFD39C3B-6104-4947-8280-CA77ADACAD26}"/>
              </a:ext>
            </a:extLst>
          </p:cNvPr>
          <p:cNvSpPr/>
          <p:nvPr/>
        </p:nvSpPr>
        <p:spPr>
          <a:xfrm>
            <a:off x="4993270" y="3154764"/>
            <a:ext cx="507644" cy="798285"/>
          </a:xfrm>
          <a:prstGeom prst="downArrow">
            <a:avLst>
              <a:gd name="adj1" fmla="val 79304"/>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17655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3">
            <a:extLst>
              <a:ext uri="{28A0092B-C50C-407E-A947-70E740481C1C}">
                <a14:useLocalDpi xmlns:a14="http://schemas.microsoft.com/office/drawing/2010/main" val="0"/>
              </a:ext>
            </a:extLst>
          </a:blip>
          <a:srcRect l="16490" t="9091" r="10207"/>
          <a:stretch/>
        </p:blipFill>
        <p:spPr>
          <a:xfrm>
            <a:off x="4616970" y="3518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804672" y="959371"/>
            <a:ext cx="6369852" cy="4289286"/>
          </a:xfrm>
        </p:spPr>
        <p:txBody>
          <a:bodyPr anchor="t">
            <a:normAutofit fontScale="90000"/>
          </a:bodyPr>
          <a:lstStyle/>
          <a:p>
            <a:pPr>
              <a:lnSpc>
                <a:spcPct val="70000"/>
              </a:lnSpc>
            </a:pPr>
            <a:br>
              <a:rPr lang="en-CA" sz="5400" dirty="0"/>
            </a:br>
            <a:r>
              <a:rPr lang="en-CA" sz="7300" b="1" dirty="0"/>
              <a:t>GOD WANTS US TO HAVE A HEALTHY NERVOUS SYSTEM.</a:t>
            </a:r>
            <a:br>
              <a:rPr lang="en-CA" sz="7300" b="1" dirty="0"/>
            </a:br>
            <a:br>
              <a:rPr lang="en-CA" sz="7300" b="1" dirty="0"/>
            </a:br>
            <a:r>
              <a:rPr lang="en-CA" sz="7300" b="1" dirty="0"/>
              <a:t> </a:t>
            </a:r>
            <a:br>
              <a:rPr lang="en-CA" sz="5400" dirty="0"/>
            </a:br>
            <a:br>
              <a:rPr lang="en-CA" sz="5400" dirty="0"/>
            </a:br>
            <a:br>
              <a:rPr lang="en-CA" sz="5400" dirty="0"/>
            </a:br>
            <a:br>
              <a:rPr lang="en-CA" sz="5400" dirty="0"/>
            </a:br>
            <a:br>
              <a:rPr lang="en-CA" sz="5400" dirty="0"/>
            </a:br>
            <a:br>
              <a:rPr lang="en-CA" sz="5400" dirty="0"/>
            </a:br>
            <a:endParaRPr lang="en-CA" sz="5400" dirty="0"/>
          </a:p>
        </p:txBody>
      </p:sp>
    </p:spTree>
    <p:extLst>
      <p:ext uri="{BB962C8B-B14F-4D97-AF65-F5344CB8AC3E}">
        <p14:creationId xmlns:p14="http://schemas.microsoft.com/office/powerpoint/2010/main" val="267089820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3">
            <a:extLst>
              <a:ext uri="{28A0092B-C50C-407E-A947-70E740481C1C}">
                <a14:useLocalDpi xmlns:a14="http://schemas.microsoft.com/office/drawing/2010/main" val="0"/>
              </a:ext>
            </a:extLst>
          </a:blip>
          <a:srcRect t="20849" r="2" b="14251"/>
          <a:stretch/>
        </p:blipFill>
        <p:spPr>
          <a:xfrm>
            <a:off x="6838122" y="4251960"/>
            <a:ext cx="5353878" cy="2606039"/>
          </a:xfrm>
          <a:prstGeom prst="rect">
            <a:avLst/>
          </a:prstGeom>
        </p:spPr>
      </p:pic>
      <p:pic>
        <p:nvPicPr>
          <p:cNvPr id="3" name="Picture 2" descr="A close up of a logo&#10;&#10;Description generated with very high confidence">
            <a:extLst>
              <a:ext uri="{FF2B5EF4-FFF2-40B4-BE49-F238E27FC236}">
                <a16:creationId xmlns:a16="http://schemas.microsoft.com/office/drawing/2014/main" id="{0FD9BCB9-E93D-4ADD-A271-96955B347F5B}"/>
              </a:ext>
            </a:extLst>
          </p:cNvPr>
          <p:cNvPicPr>
            <a:picLocks noChangeAspect="1"/>
          </p:cNvPicPr>
          <p:nvPr/>
        </p:nvPicPr>
        <p:blipFill rotWithShape="1">
          <a:blip r:embed="rId4">
            <a:extLst>
              <a:ext uri="{28A0092B-C50C-407E-A947-70E740481C1C}">
                <a14:useLocalDpi xmlns:a14="http://schemas.microsoft.com/office/drawing/2010/main" val="0"/>
              </a:ext>
            </a:extLst>
          </a:blip>
          <a:srcRect t="21196" r="1" b="1905"/>
          <a:stretch/>
        </p:blipFill>
        <p:spPr>
          <a:xfrm>
            <a:off x="4818888" y="-479"/>
            <a:ext cx="7373112" cy="4252439"/>
          </a:xfrm>
          <a:prstGeom prst="rect">
            <a:avLst/>
          </a:prstGeom>
        </p:spPr>
      </p:pic>
      <p:sp>
        <p:nvSpPr>
          <p:cNvPr id="44"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804672" y="804040"/>
            <a:ext cx="6210984" cy="5580993"/>
          </a:xfrm>
        </p:spPr>
        <p:txBody>
          <a:bodyPr vert="horz" lIns="91440" tIns="45720" rIns="91440" bIns="45720" rtlCol="0" anchor="t">
            <a:noAutofit/>
          </a:bodyPr>
          <a:lstStyle/>
          <a:p>
            <a:pPr>
              <a:lnSpc>
                <a:spcPct val="70000"/>
              </a:lnSpc>
            </a:pPr>
            <a:br>
              <a:rPr lang="en-US" sz="4000" kern="1200" dirty="0">
                <a:solidFill>
                  <a:schemeClr val="bg1"/>
                </a:solidFill>
                <a:latin typeface="+mj-lt"/>
                <a:ea typeface="+mj-ea"/>
                <a:cs typeface="+mj-cs"/>
              </a:rPr>
            </a:br>
            <a:r>
              <a:rPr lang="en-US" sz="5400" b="1" kern="1200" dirty="0">
                <a:solidFill>
                  <a:schemeClr val="bg1"/>
                </a:solidFill>
                <a:latin typeface="+mj-lt"/>
                <a:ea typeface="+mj-ea"/>
                <a:cs typeface="+mj-cs"/>
              </a:rPr>
              <a:t>KEY OF DAVID!  </a:t>
            </a:r>
            <a:br>
              <a:rPr lang="en-US" sz="5400" b="1" kern="1200" dirty="0">
                <a:solidFill>
                  <a:schemeClr val="bg1"/>
                </a:solidFill>
                <a:latin typeface="+mj-lt"/>
                <a:ea typeface="+mj-ea"/>
                <a:cs typeface="+mj-cs"/>
              </a:rPr>
            </a:br>
            <a:br>
              <a:rPr lang="en-US" sz="5400" b="1" kern="1200" dirty="0">
                <a:solidFill>
                  <a:schemeClr val="bg1"/>
                </a:solidFill>
                <a:latin typeface="+mj-lt"/>
                <a:ea typeface="+mj-ea"/>
                <a:cs typeface="+mj-cs"/>
              </a:rPr>
            </a:br>
            <a:r>
              <a:rPr lang="en-US" sz="5400" b="1" kern="1200" dirty="0">
                <a:solidFill>
                  <a:schemeClr val="bg1"/>
                </a:solidFill>
                <a:latin typeface="+mj-lt"/>
                <a:ea typeface="+mj-ea"/>
                <a:cs typeface="+mj-cs"/>
              </a:rPr>
              <a:t>And the key of the House of David I will lay upon his shoulder; he shall open and no one shall shut…. Isaiah 22:22</a:t>
            </a:r>
            <a:br>
              <a:rPr lang="en-US" sz="5400" b="1" kern="1200" dirty="0">
                <a:solidFill>
                  <a:schemeClr val="bg1"/>
                </a:solidFill>
                <a:latin typeface="+mj-lt"/>
                <a:ea typeface="+mj-ea"/>
                <a:cs typeface="+mj-cs"/>
              </a:rPr>
            </a:br>
            <a:br>
              <a:rPr lang="en-US" sz="5400" kern="1200" dirty="0">
                <a:solidFill>
                  <a:schemeClr val="bg1"/>
                </a:solidFill>
                <a:latin typeface="+mj-lt"/>
                <a:ea typeface="+mj-ea"/>
                <a:cs typeface="+mj-cs"/>
              </a:rPr>
            </a:br>
            <a:br>
              <a:rPr lang="en-US" sz="5400" kern="1200" dirty="0">
                <a:solidFill>
                  <a:schemeClr val="bg1"/>
                </a:solidFill>
                <a:latin typeface="+mj-lt"/>
                <a:ea typeface="+mj-ea"/>
                <a:cs typeface="+mj-cs"/>
              </a:rPr>
            </a:br>
            <a:br>
              <a:rPr lang="en-US" sz="4000" kern="1200" dirty="0">
                <a:solidFill>
                  <a:schemeClr val="bg1"/>
                </a:solidFill>
                <a:latin typeface="+mj-lt"/>
                <a:ea typeface="+mj-ea"/>
                <a:cs typeface="+mj-cs"/>
              </a:rPr>
            </a:br>
            <a:br>
              <a:rPr lang="en-US" sz="4000" kern="1200" dirty="0">
                <a:solidFill>
                  <a:schemeClr val="bg1"/>
                </a:solidFill>
                <a:latin typeface="+mj-lt"/>
                <a:ea typeface="+mj-ea"/>
                <a:cs typeface="+mj-cs"/>
              </a:rPr>
            </a:br>
            <a:br>
              <a:rPr lang="en-US" sz="4000" kern="1200" dirty="0">
                <a:solidFill>
                  <a:schemeClr val="bg1"/>
                </a:solidFill>
                <a:latin typeface="+mj-lt"/>
                <a:ea typeface="+mj-ea"/>
                <a:cs typeface="+mj-cs"/>
              </a:rPr>
            </a:br>
            <a:br>
              <a:rPr lang="en-US" sz="4000" kern="1200" dirty="0">
                <a:solidFill>
                  <a:schemeClr val="bg1"/>
                </a:solidFill>
                <a:latin typeface="+mj-lt"/>
                <a:ea typeface="+mj-ea"/>
                <a:cs typeface="+mj-cs"/>
              </a:rPr>
            </a:br>
            <a:endParaRPr lang="en-US" sz="4000" kern="1200" dirty="0">
              <a:solidFill>
                <a:schemeClr val="bg1"/>
              </a:solidFill>
              <a:latin typeface="+mj-lt"/>
              <a:ea typeface="+mj-ea"/>
              <a:cs typeface="+mj-cs"/>
            </a:endParaRPr>
          </a:p>
        </p:txBody>
      </p:sp>
    </p:spTree>
    <p:extLst>
      <p:ext uri="{BB962C8B-B14F-4D97-AF65-F5344CB8AC3E}">
        <p14:creationId xmlns:p14="http://schemas.microsoft.com/office/powerpoint/2010/main" val="232213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3">
            <a:extLst>
              <a:ext uri="{28A0092B-C50C-407E-A947-70E740481C1C}">
                <a14:useLocalDpi xmlns:a14="http://schemas.microsoft.com/office/drawing/2010/main" val="0"/>
              </a:ext>
            </a:extLst>
          </a:blip>
          <a:srcRect l="16490" t="9091" r="10207"/>
          <a:stretch/>
        </p:blipFill>
        <p:spPr>
          <a:xfrm>
            <a:off x="4616970" y="1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400225" y="537339"/>
            <a:ext cx="11117698" cy="5094589"/>
          </a:xfrm>
        </p:spPr>
        <p:txBody>
          <a:bodyPr anchor="t">
            <a:normAutofit fontScale="90000"/>
          </a:bodyPr>
          <a:lstStyle/>
          <a:p>
            <a:pPr>
              <a:lnSpc>
                <a:spcPct val="70000"/>
              </a:lnSpc>
            </a:pPr>
            <a:br>
              <a:rPr lang="en-CA" sz="5400" dirty="0"/>
            </a:br>
            <a:r>
              <a:rPr lang="en-CA" sz="7300" dirty="0"/>
              <a:t>RESONANCE</a:t>
            </a:r>
            <a:br>
              <a:rPr lang="en-CA" sz="5400" dirty="0"/>
            </a:br>
            <a:br>
              <a:rPr lang="en-CA" sz="5400" dirty="0"/>
            </a:br>
            <a:r>
              <a:rPr lang="en-CA" sz="5400" dirty="0"/>
              <a:t>My word that comes from My mouth will not return to Me empty, but it WILL ACCOMPLISH what I please and will prosper in what I send it to do. Isaiah 55:11</a:t>
            </a:r>
            <a:br>
              <a:rPr lang="en-CA" sz="5400" dirty="0"/>
            </a:br>
            <a:br>
              <a:rPr lang="en-CA" sz="5400" dirty="0"/>
            </a:br>
            <a:br>
              <a:rPr lang="en-CA" sz="5400" dirty="0"/>
            </a:br>
            <a:r>
              <a:rPr lang="en-CA" sz="5400" dirty="0"/>
              <a:t>On EARTH as it is in HEAVEN!</a:t>
            </a:r>
            <a:br>
              <a:rPr lang="en-CA" sz="5400" dirty="0"/>
            </a:br>
            <a:br>
              <a:rPr lang="en-CA" sz="5400" dirty="0"/>
            </a:br>
            <a:br>
              <a:rPr lang="en-CA" sz="5400" dirty="0"/>
            </a:br>
            <a:br>
              <a:rPr lang="en-CA" sz="5400" dirty="0"/>
            </a:br>
            <a:br>
              <a:rPr lang="en-CA" sz="5400" dirty="0"/>
            </a:br>
            <a:br>
              <a:rPr lang="en-CA" sz="5400" dirty="0"/>
            </a:br>
            <a:endParaRPr lang="en-CA" sz="5400" dirty="0"/>
          </a:p>
        </p:txBody>
      </p:sp>
    </p:spTree>
    <p:extLst>
      <p:ext uri="{BB962C8B-B14F-4D97-AF65-F5344CB8AC3E}">
        <p14:creationId xmlns:p14="http://schemas.microsoft.com/office/powerpoint/2010/main" val="10144687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E151C-2664-4081-BBC8-6359335D4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051"/>
            <a:ext cx="12192000" cy="5001846"/>
          </a:xfrm>
          <a:prstGeom prst="rect">
            <a:avLst/>
          </a:prstGeom>
        </p:spPr>
      </p:pic>
    </p:spTree>
    <p:extLst>
      <p:ext uri="{BB962C8B-B14F-4D97-AF65-F5344CB8AC3E}">
        <p14:creationId xmlns:p14="http://schemas.microsoft.com/office/powerpoint/2010/main" val="3488299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3">
            <a:extLst>
              <a:ext uri="{28A0092B-C50C-407E-A947-70E740481C1C}">
                <a14:useLocalDpi xmlns:a14="http://schemas.microsoft.com/office/drawing/2010/main" val="0"/>
              </a:ext>
            </a:extLst>
          </a:blip>
          <a:srcRect l="16490" t="9091" r="10207"/>
          <a:stretch/>
        </p:blipFill>
        <p:spPr>
          <a:xfrm>
            <a:off x="4616970" y="1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804671" y="959370"/>
            <a:ext cx="10782726" cy="4292155"/>
          </a:xfrm>
        </p:spPr>
        <p:txBody>
          <a:bodyPr anchor="t">
            <a:normAutofit fontScale="90000"/>
          </a:bodyPr>
          <a:lstStyle/>
          <a:p>
            <a:pPr>
              <a:lnSpc>
                <a:spcPct val="70000"/>
              </a:lnSpc>
            </a:pPr>
            <a:br>
              <a:rPr lang="en-CA" sz="5400" dirty="0"/>
            </a:br>
            <a:r>
              <a:rPr lang="en-CA" sz="7300" dirty="0"/>
              <a:t>RESONANCE is effortless when the heart is in tune!</a:t>
            </a:r>
            <a:br>
              <a:rPr lang="en-CA" sz="7300" dirty="0"/>
            </a:br>
            <a:br>
              <a:rPr lang="en-CA" sz="7300" dirty="0"/>
            </a:br>
            <a:r>
              <a:rPr lang="en-CA" sz="7300" dirty="0"/>
              <a:t>RESONANCE IS A RESPONSE</a:t>
            </a:r>
            <a:br>
              <a:rPr lang="en-CA" sz="5400" dirty="0"/>
            </a:br>
            <a:br>
              <a:rPr lang="en-CA" sz="5400" dirty="0"/>
            </a:br>
            <a:br>
              <a:rPr lang="en-CA" sz="5400" dirty="0"/>
            </a:br>
            <a:br>
              <a:rPr lang="en-CA" sz="5400" dirty="0"/>
            </a:br>
            <a:br>
              <a:rPr lang="en-CA" sz="5400" dirty="0"/>
            </a:br>
            <a:br>
              <a:rPr lang="en-CA" sz="5400" dirty="0"/>
            </a:br>
            <a:endParaRPr lang="en-CA" sz="5400" dirty="0"/>
          </a:p>
        </p:txBody>
      </p:sp>
    </p:spTree>
    <p:extLst>
      <p:ext uri="{BB962C8B-B14F-4D97-AF65-F5344CB8AC3E}">
        <p14:creationId xmlns:p14="http://schemas.microsoft.com/office/powerpoint/2010/main" val="420897543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3">
            <a:extLst>
              <a:ext uri="{28A0092B-C50C-407E-A947-70E740481C1C}">
                <a14:useLocalDpi xmlns:a14="http://schemas.microsoft.com/office/drawing/2010/main" val="0"/>
              </a:ext>
            </a:extLst>
          </a:blip>
          <a:srcRect l="16490" t="9091" r="10207"/>
          <a:stretch/>
        </p:blipFill>
        <p:spPr>
          <a:xfrm>
            <a:off x="4616970" y="1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939583" y="404734"/>
            <a:ext cx="10078188" cy="6100997"/>
          </a:xfrm>
        </p:spPr>
        <p:txBody>
          <a:bodyPr anchor="t">
            <a:normAutofit/>
          </a:bodyPr>
          <a:lstStyle/>
          <a:p>
            <a:pPr>
              <a:lnSpc>
                <a:spcPct val="70000"/>
              </a:lnSpc>
            </a:pPr>
            <a:br>
              <a:rPr lang="en-CA" sz="4000" dirty="0"/>
            </a:br>
            <a:br>
              <a:rPr lang="en-CA" sz="4000" dirty="0"/>
            </a:br>
            <a:br>
              <a:rPr lang="en-CA" sz="4000" dirty="0"/>
            </a:br>
            <a:endParaRPr lang="en-CA" sz="4000" b="1" i="1" u="sng" dirty="0"/>
          </a:p>
        </p:txBody>
      </p:sp>
      <p:pic>
        <p:nvPicPr>
          <p:cNvPr id="5" name="Picture 4">
            <a:extLst>
              <a:ext uri="{FF2B5EF4-FFF2-40B4-BE49-F238E27FC236}">
                <a16:creationId xmlns:a16="http://schemas.microsoft.com/office/drawing/2014/main" id="{46B50F01-58CF-4C6D-93F7-E5177E81F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24" y="18289"/>
            <a:ext cx="11902965" cy="6857998"/>
          </a:xfrm>
          <a:prstGeom prst="rect">
            <a:avLst/>
          </a:prstGeom>
        </p:spPr>
      </p:pic>
    </p:spTree>
    <p:extLst>
      <p:ext uri="{BB962C8B-B14F-4D97-AF65-F5344CB8AC3E}">
        <p14:creationId xmlns:p14="http://schemas.microsoft.com/office/powerpoint/2010/main" val="2926558980"/>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3">
            <a:extLst>
              <a:ext uri="{28A0092B-C50C-407E-A947-70E740481C1C}">
                <a14:useLocalDpi xmlns:a14="http://schemas.microsoft.com/office/drawing/2010/main" val="0"/>
              </a:ext>
            </a:extLst>
          </a:blip>
          <a:srcRect t="20849" r="2" b="14251"/>
          <a:stretch/>
        </p:blipFill>
        <p:spPr>
          <a:xfrm>
            <a:off x="6838122" y="4251960"/>
            <a:ext cx="5353878" cy="2606039"/>
          </a:xfrm>
          <a:prstGeom prst="rect">
            <a:avLst/>
          </a:prstGeom>
        </p:spPr>
      </p:pic>
      <p:pic>
        <p:nvPicPr>
          <p:cNvPr id="7" name="Picture 6" descr="A picture containing sky, outdoor, tennis, woman&#10;&#10;Description generated with very high confidence">
            <a:extLst>
              <a:ext uri="{FF2B5EF4-FFF2-40B4-BE49-F238E27FC236}">
                <a16:creationId xmlns:a16="http://schemas.microsoft.com/office/drawing/2014/main" id="{B6A9CC20-B65B-4B8D-9F87-ED6C9FFEFE0D}"/>
              </a:ext>
            </a:extLst>
          </p:cNvPr>
          <p:cNvPicPr>
            <a:picLocks noChangeAspect="1"/>
          </p:cNvPicPr>
          <p:nvPr/>
        </p:nvPicPr>
        <p:blipFill rotWithShape="1">
          <a:blip r:embed="rId4">
            <a:extLst>
              <a:ext uri="{28A0092B-C50C-407E-A947-70E740481C1C}">
                <a14:useLocalDpi xmlns:a14="http://schemas.microsoft.com/office/drawing/2010/main" val="0"/>
              </a:ext>
            </a:extLst>
          </a:blip>
          <a:srcRect t="13918" r="1" b="1"/>
          <a:stretch/>
        </p:blipFill>
        <p:spPr>
          <a:xfrm>
            <a:off x="4818888" y="-479"/>
            <a:ext cx="7373112" cy="4252439"/>
          </a:xfrm>
          <a:prstGeom prst="rect">
            <a:avLst/>
          </a:prstGeom>
        </p:spPr>
      </p:pic>
      <p:sp>
        <p:nvSpPr>
          <p:cNvPr id="50"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804672" y="2600325"/>
            <a:ext cx="4948428" cy="2651200"/>
          </a:xfrm>
        </p:spPr>
        <p:txBody>
          <a:bodyPr vert="horz" lIns="91440" tIns="45720" rIns="91440" bIns="45720" rtlCol="0" anchor="t">
            <a:normAutofit/>
          </a:bodyPr>
          <a:lstStyle/>
          <a:p>
            <a:pPr>
              <a:lnSpc>
                <a:spcPct val="80000"/>
              </a:lnSpc>
            </a:pPr>
            <a:br>
              <a:rPr lang="en-US" sz="5000" kern="1200" dirty="0">
                <a:solidFill>
                  <a:schemeClr val="bg1"/>
                </a:solidFill>
                <a:latin typeface="+mj-lt"/>
                <a:ea typeface="+mj-ea"/>
                <a:cs typeface="+mj-cs"/>
              </a:rPr>
            </a:br>
            <a:br>
              <a:rPr lang="en-US" sz="5000" kern="1200" dirty="0">
                <a:solidFill>
                  <a:schemeClr val="bg1"/>
                </a:solidFill>
                <a:latin typeface="+mj-lt"/>
                <a:ea typeface="+mj-ea"/>
                <a:cs typeface="+mj-cs"/>
              </a:rPr>
            </a:br>
            <a:br>
              <a:rPr lang="en-US" sz="5000" kern="1200" dirty="0">
                <a:solidFill>
                  <a:schemeClr val="bg1"/>
                </a:solidFill>
                <a:latin typeface="+mj-lt"/>
                <a:ea typeface="+mj-ea"/>
                <a:cs typeface="+mj-cs"/>
              </a:rPr>
            </a:br>
            <a:endParaRPr lang="en-US" sz="5000" b="1" i="1" u="sng" kern="1200"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EE4F38B9-BED3-4893-B618-4698FFFCCEEC}"/>
              </a:ext>
            </a:extLst>
          </p:cNvPr>
          <p:cNvSpPr txBox="1"/>
          <p:nvPr/>
        </p:nvSpPr>
        <p:spPr>
          <a:xfrm>
            <a:off x="249884" y="641252"/>
            <a:ext cx="5123793" cy="5078313"/>
          </a:xfrm>
          <a:prstGeom prst="rect">
            <a:avLst/>
          </a:prstGeom>
          <a:noFill/>
        </p:spPr>
        <p:txBody>
          <a:bodyPr wrap="square" rtlCol="0">
            <a:spAutoFit/>
          </a:bodyPr>
          <a:lstStyle/>
          <a:p>
            <a:pPr algn="ctr"/>
            <a:r>
              <a:rPr lang="en-CA" sz="5400" dirty="0">
                <a:solidFill>
                  <a:schemeClr val="bg1"/>
                </a:solidFill>
              </a:rPr>
              <a:t>Life and death are </a:t>
            </a:r>
          </a:p>
          <a:p>
            <a:pPr algn="ctr"/>
            <a:r>
              <a:rPr lang="en-CA" sz="5400" dirty="0">
                <a:solidFill>
                  <a:schemeClr val="bg1"/>
                </a:solidFill>
              </a:rPr>
              <a:t>In the power of the TONGUE or  VOICE!</a:t>
            </a:r>
          </a:p>
          <a:p>
            <a:pPr algn="ctr"/>
            <a:r>
              <a:rPr lang="en-CA" sz="5400" dirty="0" err="1">
                <a:solidFill>
                  <a:schemeClr val="bg1"/>
                </a:solidFill>
              </a:rPr>
              <a:t>Prov</a:t>
            </a:r>
            <a:r>
              <a:rPr lang="en-CA" sz="5400" dirty="0">
                <a:solidFill>
                  <a:schemeClr val="bg1"/>
                </a:solidFill>
              </a:rPr>
              <a:t> 18-21</a:t>
            </a:r>
          </a:p>
        </p:txBody>
      </p:sp>
    </p:spTree>
    <p:extLst>
      <p:ext uri="{BB962C8B-B14F-4D97-AF65-F5344CB8AC3E}">
        <p14:creationId xmlns:p14="http://schemas.microsoft.com/office/powerpoint/2010/main" val="3241448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glasses looking at the camera&#10;&#10;Description generated with very high confidence">
            <a:extLst>
              <a:ext uri="{FF2B5EF4-FFF2-40B4-BE49-F238E27FC236}">
                <a16:creationId xmlns:a16="http://schemas.microsoft.com/office/drawing/2014/main" id="{403890D3-B738-4EE2-B819-E67E86CC91C3}"/>
              </a:ext>
            </a:extLst>
          </p:cNvPr>
          <p:cNvPicPr>
            <a:picLocks noChangeAspect="1"/>
          </p:cNvPicPr>
          <p:nvPr/>
        </p:nvPicPr>
        <p:blipFill rotWithShape="1">
          <a:blip r:embed="rId2">
            <a:extLst>
              <a:ext uri="{28A0092B-C50C-407E-A947-70E740481C1C}">
                <a14:useLocalDpi xmlns:a14="http://schemas.microsoft.com/office/drawing/2010/main" val="0"/>
              </a:ext>
            </a:extLst>
          </a:blip>
          <a:srcRect b="5462"/>
          <a:stretch/>
        </p:blipFill>
        <p:spPr>
          <a:xfrm>
            <a:off x="20" y="10"/>
            <a:ext cx="12191980" cy="6857990"/>
          </a:xfrm>
          <a:prstGeom prst="rect">
            <a:avLst/>
          </a:prstGeom>
        </p:spPr>
      </p:pic>
    </p:spTree>
    <p:extLst>
      <p:ext uri="{BB962C8B-B14F-4D97-AF65-F5344CB8AC3E}">
        <p14:creationId xmlns:p14="http://schemas.microsoft.com/office/powerpoint/2010/main" val="3309415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3">
            <a:extLst>
              <a:ext uri="{28A0092B-C50C-407E-A947-70E740481C1C}">
                <a14:useLocalDpi xmlns:a14="http://schemas.microsoft.com/office/drawing/2010/main" val="0"/>
              </a:ext>
            </a:extLst>
          </a:blip>
          <a:srcRect l="16490" t="9091" r="10207"/>
          <a:stretch/>
        </p:blipFill>
        <p:spPr>
          <a:xfrm>
            <a:off x="4594429" y="-479"/>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939583" y="404734"/>
            <a:ext cx="10078188" cy="6100997"/>
          </a:xfrm>
        </p:spPr>
        <p:txBody>
          <a:bodyPr anchor="t">
            <a:normAutofit/>
          </a:bodyPr>
          <a:lstStyle/>
          <a:p>
            <a:pPr>
              <a:lnSpc>
                <a:spcPct val="70000"/>
              </a:lnSpc>
            </a:pPr>
            <a:br>
              <a:rPr lang="en-CA" sz="4000" dirty="0"/>
            </a:br>
            <a:br>
              <a:rPr lang="en-CA" sz="4000" dirty="0"/>
            </a:br>
            <a:br>
              <a:rPr lang="en-CA" sz="4000" dirty="0"/>
            </a:br>
            <a:endParaRPr lang="en-CA" sz="4000" b="1" i="1" u="sng" dirty="0"/>
          </a:p>
        </p:txBody>
      </p:sp>
      <p:sp>
        <p:nvSpPr>
          <p:cNvPr id="2" name="TextBox 1">
            <a:extLst>
              <a:ext uri="{FF2B5EF4-FFF2-40B4-BE49-F238E27FC236}">
                <a16:creationId xmlns:a16="http://schemas.microsoft.com/office/drawing/2014/main" id="{F989B4D4-3148-42FC-A74C-05F59D5A16E9}"/>
              </a:ext>
            </a:extLst>
          </p:cNvPr>
          <p:cNvSpPr txBox="1"/>
          <p:nvPr/>
        </p:nvSpPr>
        <p:spPr>
          <a:xfrm>
            <a:off x="232173" y="1972639"/>
            <a:ext cx="10586481" cy="3139321"/>
          </a:xfrm>
          <a:prstGeom prst="rect">
            <a:avLst/>
          </a:prstGeom>
          <a:noFill/>
        </p:spPr>
        <p:txBody>
          <a:bodyPr wrap="square" rtlCol="0">
            <a:spAutoFit/>
          </a:bodyPr>
          <a:lstStyle/>
          <a:p>
            <a:r>
              <a:rPr lang="en-CA" sz="6600" dirty="0" err="1">
                <a:latin typeface="AR JULIAN" panose="02000000000000000000" pitchFamily="2" charset="0"/>
              </a:rPr>
              <a:t>Masuro</a:t>
            </a:r>
            <a:r>
              <a:rPr lang="en-CA" sz="6600" dirty="0">
                <a:latin typeface="AR JULIAN" panose="02000000000000000000" pitchFamily="2" charset="0"/>
              </a:rPr>
              <a:t> </a:t>
            </a:r>
            <a:r>
              <a:rPr lang="en-CA" sz="6600" dirty="0" err="1">
                <a:latin typeface="AR JULIAN" panose="02000000000000000000" pitchFamily="2" charset="0"/>
              </a:rPr>
              <a:t>Emoto</a:t>
            </a:r>
            <a:endParaRPr lang="en-CA" sz="6600" dirty="0">
              <a:latin typeface="AR JULIAN" panose="02000000000000000000" pitchFamily="2" charset="0"/>
            </a:endParaRPr>
          </a:p>
          <a:p>
            <a:endParaRPr lang="en-CA" sz="6600" dirty="0">
              <a:latin typeface="AR JULIAN" panose="02000000000000000000" pitchFamily="2" charset="0"/>
            </a:endParaRPr>
          </a:p>
          <a:p>
            <a:r>
              <a:rPr lang="en-CA" sz="6600" dirty="0">
                <a:latin typeface="AR JULIAN" panose="02000000000000000000" pitchFamily="2" charset="0"/>
              </a:rPr>
              <a:t>Hidden Messages in Water</a:t>
            </a:r>
          </a:p>
        </p:txBody>
      </p:sp>
    </p:spTree>
    <p:extLst>
      <p:ext uri="{BB962C8B-B14F-4D97-AF65-F5344CB8AC3E}">
        <p14:creationId xmlns:p14="http://schemas.microsoft.com/office/powerpoint/2010/main" val="2876342034"/>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ABFF6A-1CEC-4E8C-95E9-40B0CFB0B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633" y="643467"/>
            <a:ext cx="8162734" cy="5571066"/>
          </a:xfrm>
          <a:prstGeom prst="rect">
            <a:avLst/>
          </a:prstGeom>
        </p:spPr>
      </p:pic>
    </p:spTree>
    <p:extLst>
      <p:ext uri="{BB962C8B-B14F-4D97-AF65-F5344CB8AC3E}">
        <p14:creationId xmlns:p14="http://schemas.microsoft.com/office/powerpoint/2010/main" val="1354085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7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n animal&#10;&#10;Description generated with high confidence">
            <a:extLst>
              <a:ext uri="{FF2B5EF4-FFF2-40B4-BE49-F238E27FC236}">
                <a16:creationId xmlns:a16="http://schemas.microsoft.com/office/drawing/2014/main" id="{2DA28765-9C97-4541-8CA2-B38FCC561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420614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Picture 6" descr="A picture containing animal&#10;&#10;Description generated with very high confidence">
            <a:extLst>
              <a:ext uri="{FF2B5EF4-FFF2-40B4-BE49-F238E27FC236}">
                <a16:creationId xmlns:a16="http://schemas.microsoft.com/office/drawing/2014/main" id="{4C57D878-2A7C-4D40-A424-78E445C90A19}"/>
              </a:ext>
            </a:extLst>
          </p:cNvPr>
          <p:cNvPicPr>
            <a:picLocks noChangeAspect="1"/>
          </p:cNvPicPr>
          <p:nvPr/>
        </p:nvPicPr>
        <p:blipFill rotWithShape="1">
          <a:blip r:embed="rId2">
            <a:extLst>
              <a:ext uri="{28A0092B-C50C-407E-A947-70E740481C1C}">
                <a14:useLocalDpi xmlns:a14="http://schemas.microsoft.com/office/drawing/2010/main" val="0"/>
              </a:ext>
            </a:extLst>
          </a:blip>
          <a:srcRect r="1" b="35325"/>
          <a:stretch/>
        </p:blipFill>
        <p:spPr>
          <a:xfrm>
            <a:off x="20" y="18298"/>
            <a:ext cx="4637226" cy="6857990"/>
          </a:xfrm>
          <a:prstGeom prst="rect">
            <a:avLst/>
          </a:prstGeom>
        </p:spPr>
      </p:pic>
      <p:sp>
        <p:nvSpPr>
          <p:cNvPr id="53" name="Rectangle 4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5406586" y="2926082"/>
            <a:ext cx="6274591" cy="3511294"/>
          </a:xfrm>
        </p:spPr>
        <p:txBody>
          <a:bodyPr vert="horz" lIns="91440" tIns="45720" rIns="91440" bIns="45720" rtlCol="0" anchor="b">
            <a:normAutofit fontScale="90000"/>
          </a:bodyPr>
          <a:lstStyle/>
          <a:p>
            <a:pPr>
              <a:lnSpc>
                <a:spcPct val="70000"/>
              </a:lnSpc>
            </a:pPr>
            <a:br>
              <a:rPr lang="en-US" sz="3800" dirty="0">
                <a:solidFill>
                  <a:schemeClr val="bg1"/>
                </a:solidFill>
              </a:rPr>
            </a:br>
            <a:br>
              <a:rPr lang="en-US" sz="3800" dirty="0">
                <a:solidFill>
                  <a:schemeClr val="bg1"/>
                </a:solidFill>
              </a:rPr>
            </a:br>
            <a:br>
              <a:rPr lang="en-US" sz="3800" dirty="0">
                <a:solidFill>
                  <a:schemeClr val="bg1"/>
                </a:solidFill>
              </a:rPr>
            </a:br>
            <a:br>
              <a:rPr lang="en-US" sz="3800" dirty="0">
                <a:solidFill>
                  <a:schemeClr val="bg1"/>
                </a:solidFill>
              </a:rPr>
            </a:br>
            <a:br>
              <a:rPr lang="en-US" sz="3800" dirty="0">
                <a:solidFill>
                  <a:schemeClr val="bg1"/>
                </a:solidFill>
              </a:rPr>
            </a:br>
            <a:br>
              <a:rPr lang="en-US" sz="3800" dirty="0">
                <a:solidFill>
                  <a:schemeClr val="bg1"/>
                </a:solidFill>
              </a:rPr>
            </a:br>
            <a:br>
              <a:rPr lang="en-US" sz="3800" b="1" i="1" dirty="0">
                <a:solidFill>
                  <a:schemeClr val="bg1"/>
                </a:solidFill>
              </a:rPr>
            </a:br>
            <a:r>
              <a:rPr lang="en-US" sz="3800" b="1" i="1" dirty="0">
                <a:solidFill>
                  <a:schemeClr val="bg1"/>
                </a:solidFill>
              </a:rPr>
              <a:t>OUR BODIES ARE 70% WATER!!!</a:t>
            </a:r>
            <a:br>
              <a:rPr lang="en-US" sz="3800" b="1" i="1" dirty="0">
                <a:solidFill>
                  <a:schemeClr val="bg1"/>
                </a:solidFill>
              </a:rPr>
            </a:br>
            <a:br>
              <a:rPr lang="en-US" sz="3800" b="1" i="1" dirty="0">
                <a:solidFill>
                  <a:schemeClr val="bg1"/>
                </a:solidFill>
              </a:rPr>
            </a:br>
            <a:r>
              <a:rPr lang="en-US" sz="3800" b="1" i="1" dirty="0">
                <a:solidFill>
                  <a:schemeClr val="bg1"/>
                </a:solidFill>
              </a:rPr>
              <a:t>EVERY CELL IN OUR BODY LISTENS TO WHAT WE SAY</a:t>
            </a:r>
            <a:br>
              <a:rPr lang="en-US" sz="3800" b="1" i="1" dirty="0">
                <a:solidFill>
                  <a:schemeClr val="bg1"/>
                </a:solidFill>
              </a:rPr>
            </a:br>
            <a:br>
              <a:rPr lang="en-US" sz="3800" b="1" i="1" dirty="0">
                <a:solidFill>
                  <a:schemeClr val="bg1"/>
                </a:solidFill>
              </a:rPr>
            </a:br>
            <a:br>
              <a:rPr lang="en-US" sz="3800" b="1" i="1" dirty="0">
                <a:solidFill>
                  <a:schemeClr val="bg1"/>
                </a:solidFill>
              </a:rPr>
            </a:br>
            <a:r>
              <a:rPr lang="en-US" sz="3800" b="1" i="1" dirty="0" err="1">
                <a:solidFill>
                  <a:schemeClr val="bg1"/>
                </a:solidFill>
              </a:rPr>
              <a:t>Say</a:t>
            </a:r>
            <a:r>
              <a:rPr lang="en-US" sz="3800" b="1" i="1" dirty="0">
                <a:solidFill>
                  <a:schemeClr val="bg1"/>
                </a:solidFill>
              </a:rPr>
              <a:t> “YOU ARE BEAUTIFUL, LOVED!”</a:t>
            </a:r>
            <a:br>
              <a:rPr lang="en-US" sz="3800" b="1" i="1" dirty="0">
                <a:solidFill>
                  <a:schemeClr val="bg1"/>
                </a:solidFill>
              </a:rPr>
            </a:br>
            <a:br>
              <a:rPr lang="en-US" sz="3800" b="1" i="1" dirty="0">
                <a:solidFill>
                  <a:schemeClr val="bg1"/>
                </a:solidFill>
              </a:rPr>
            </a:br>
            <a:br>
              <a:rPr lang="en-US" sz="3800" b="1" i="1" dirty="0">
                <a:solidFill>
                  <a:schemeClr val="bg1"/>
                </a:solidFill>
              </a:rPr>
            </a:br>
            <a:r>
              <a:rPr lang="en-US" sz="3800" b="1" i="1" dirty="0">
                <a:solidFill>
                  <a:schemeClr val="bg1"/>
                </a:solidFill>
              </a:rPr>
              <a:t>DON’T SAY “I HATE MY BODY!” </a:t>
            </a:r>
            <a:br>
              <a:rPr lang="en-US" sz="3800" b="1" i="1" dirty="0">
                <a:solidFill>
                  <a:schemeClr val="bg1"/>
                </a:solidFill>
              </a:rPr>
            </a:br>
            <a:br>
              <a:rPr lang="en-US" sz="3800" b="1" i="1" dirty="0">
                <a:solidFill>
                  <a:schemeClr val="bg1"/>
                </a:solidFill>
              </a:rPr>
            </a:br>
            <a:br>
              <a:rPr lang="en-US" sz="3800" b="1" i="1" dirty="0">
                <a:solidFill>
                  <a:schemeClr val="bg1"/>
                </a:solidFill>
              </a:rPr>
            </a:br>
            <a:r>
              <a:rPr lang="en-US" sz="3800" b="1" i="1" dirty="0">
                <a:solidFill>
                  <a:schemeClr val="bg1"/>
                </a:solidFill>
              </a:rPr>
              <a:t>LIFE AND DEATH ARE IN THE  WHAT WE SAY!  SPEAK WISELY, WITH LOVE</a:t>
            </a:r>
            <a:br>
              <a:rPr lang="en-US" sz="3800" b="1" i="1" dirty="0">
                <a:solidFill>
                  <a:schemeClr val="bg1"/>
                </a:solidFill>
              </a:rPr>
            </a:br>
            <a:br>
              <a:rPr lang="en-US" sz="3800" b="1" dirty="0">
                <a:solidFill>
                  <a:schemeClr val="bg1"/>
                </a:solidFill>
              </a:rPr>
            </a:br>
            <a:endParaRPr lang="en-US" sz="3800" b="1" i="1" u="sng" dirty="0">
              <a:solidFill>
                <a:schemeClr val="bg1"/>
              </a:solidFill>
            </a:endParaRPr>
          </a:p>
        </p:txBody>
      </p:sp>
    </p:spTree>
    <p:extLst>
      <p:ext uri="{BB962C8B-B14F-4D97-AF65-F5344CB8AC3E}">
        <p14:creationId xmlns:p14="http://schemas.microsoft.com/office/powerpoint/2010/main" val="2142355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3">
            <a:extLst>
              <a:ext uri="{28A0092B-C50C-407E-A947-70E740481C1C}">
                <a14:useLocalDpi xmlns:a14="http://schemas.microsoft.com/office/drawing/2010/main" val="0"/>
              </a:ext>
            </a:extLst>
          </a:blip>
          <a:srcRect l="16490" t="9091" r="10207"/>
          <a:stretch/>
        </p:blipFill>
        <p:spPr>
          <a:xfrm>
            <a:off x="4616970" y="1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939583" y="404734"/>
            <a:ext cx="10078188" cy="6100997"/>
          </a:xfrm>
        </p:spPr>
        <p:txBody>
          <a:bodyPr anchor="t">
            <a:normAutofit/>
          </a:bodyPr>
          <a:lstStyle/>
          <a:p>
            <a:pPr>
              <a:lnSpc>
                <a:spcPct val="70000"/>
              </a:lnSpc>
            </a:pPr>
            <a:br>
              <a:rPr lang="en-CA" sz="4000" dirty="0"/>
            </a:br>
            <a:br>
              <a:rPr lang="en-CA" sz="4000" dirty="0"/>
            </a:br>
            <a:br>
              <a:rPr lang="en-CA" sz="4000" dirty="0"/>
            </a:br>
            <a:endParaRPr lang="en-CA" sz="4000" b="1" i="1" u="sng" dirty="0"/>
          </a:p>
        </p:txBody>
      </p:sp>
      <p:pic>
        <p:nvPicPr>
          <p:cNvPr id="3" name="Picture 2">
            <a:extLst>
              <a:ext uri="{FF2B5EF4-FFF2-40B4-BE49-F238E27FC236}">
                <a16:creationId xmlns:a16="http://schemas.microsoft.com/office/drawing/2014/main" id="{FEEBAC8C-86FA-433E-88AD-C4FE16D75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194" y="634081"/>
            <a:ext cx="5203455" cy="5642301"/>
          </a:xfrm>
          <a:prstGeom prst="rect">
            <a:avLst/>
          </a:prstGeom>
        </p:spPr>
      </p:pic>
    </p:spTree>
    <p:extLst>
      <p:ext uri="{BB962C8B-B14F-4D97-AF65-F5344CB8AC3E}">
        <p14:creationId xmlns:p14="http://schemas.microsoft.com/office/powerpoint/2010/main" val="1935156343"/>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3">
            <a:extLst>
              <a:ext uri="{28A0092B-C50C-407E-A947-70E740481C1C}">
                <a14:useLocalDpi xmlns:a14="http://schemas.microsoft.com/office/drawing/2010/main" val="0"/>
              </a:ext>
            </a:extLst>
          </a:blip>
          <a:srcRect l="16490" t="9091" r="10207"/>
          <a:stretch/>
        </p:blipFill>
        <p:spPr>
          <a:xfrm>
            <a:off x="4616970" y="1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939583" y="404734"/>
            <a:ext cx="10078188" cy="6100997"/>
          </a:xfrm>
        </p:spPr>
        <p:txBody>
          <a:bodyPr anchor="t">
            <a:normAutofit/>
          </a:bodyPr>
          <a:lstStyle/>
          <a:p>
            <a:pPr>
              <a:lnSpc>
                <a:spcPct val="70000"/>
              </a:lnSpc>
            </a:pPr>
            <a:br>
              <a:rPr lang="en-CA" sz="4000" dirty="0"/>
            </a:br>
            <a:br>
              <a:rPr lang="en-CA" sz="4000" dirty="0"/>
            </a:br>
            <a:endParaRPr lang="en-CA" sz="4000" b="1" i="1" u="sng" dirty="0"/>
          </a:p>
        </p:txBody>
      </p:sp>
    </p:spTree>
    <p:extLst>
      <p:ext uri="{BB962C8B-B14F-4D97-AF65-F5344CB8AC3E}">
        <p14:creationId xmlns:p14="http://schemas.microsoft.com/office/powerpoint/2010/main" val="35460083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white background&#10;&#10;Description generated with very high confidence">
            <a:extLst>
              <a:ext uri="{FF2B5EF4-FFF2-40B4-BE49-F238E27FC236}">
                <a16:creationId xmlns:a16="http://schemas.microsoft.com/office/drawing/2014/main" id="{60D8FF0E-2842-400D-8179-6CA7F01A2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572" y="643467"/>
            <a:ext cx="6196856" cy="5571066"/>
          </a:xfrm>
          <a:prstGeom prst="rect">
            <a:avLst/>
          </a:prstGeom>
        </p:spPr>
      </p:pic>
    </p:spTree>
    <p:extLst>
      <p:ext uri="{BB962C8B-B14F-4D97-AF65-F5344CB8AC3E}">
        <p14:creationId xmlns:p14="http://schemas.microsoft.com/office/powerpoint/2010/main" val="3103396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2">
            <a:extLst>
              <a:ext uri="{28A0092B-C50C-407E-A947-70E740481C1C}">
                <a14:useLocalDpi xmlns:a14="http://schemas.microsoft.com/office/drawing/2010/main" val="0"/>
              </a:ext>
            </a:extLst>
          </a:blip>
          <a:srcRect l="16490" t="9091" r="10207"/>
          <a:stretch/>
        </p:blipFill>
        <p:spPr>
          <a:xfrm>
            <a:off x="4616970" y="1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939583" y="404734"/>
            <a:ext cx="10078188" cy="6100997"/>
          </a:xfrm>
        </p:spPr>
        <p:txBody>
          <a:bodyPr anchor="t">
            <a:normAutofit fontScale="90000"/>
          </a:bodyPr>
          <a:lstStyle/>
          <a:p>
            <a:pPr>
              <a:lnSpc>
                <a:spcPct val="70000"/>
              </a:lnSpc>
            </a:pPr>
            <a:br>
              <a:rPr lang="en-CA" sz="4000" dirty="0"/>
            </a:br>
            <a:br>
              <a:rPr lang="en-CA" sz="4000" dirty="0"/>
            </a:br>
            <a:br>
              <a:rPr lang="en-CA" sz="4000" dirty="0"/>
            </a:br>
            <a:br>
              <a:rPr lang="en-CA" sz="4000" dirty="0"/>
            </a:br>
            <a:br>
              <a:rPr lang="en-CA" sz="4000" dirty="0"/>
            </a:br>
            <a:r>
              <a:rPr lang="en-CA" sz="4000" dirty="0"/>
              <a:t>God has already provided an answer!</a:t>
            </a:r>
            <a:br>
              <a:rPr lang="en-CA" sz="4000" dirty="0"/>
            </a:br>
            <a:br>
              <a:rPr lang="en-CA" sz="4000" dirty="0"/>
            </a:br>
            <a:r>
              <a:rPr lang="en-CA" sz="4000" dirty="0"/>
              <a:t> WORSHIP! MUSIC! </a:t>
            </a:r>
            <a:br>
              <a:rPr lang="en-CA" sz="4000" dirty="0"/>
            </a:br>
            <a:br>
              <a:rPr lang="en-CA" sz="4000" dirty="0"/>
            </a:br>
            <a:r>
              <a:rPr lang="en-CA" sz="4000" dirty="0"/>
              <a:t> SOUND.</a:t>
            </a:r>
            <a:br>
              <a:rPr lang="en-CA" sz="4000" dirty="0"/>
            </a:br>
            <a:br>
              <a:rPr lang="en-CA" sz="4000" dirty="0"/>
            </a:br>
            <a:br>
              <a:rPr lang="en-CA" sz="4000" dirty="0"/>
            </a:br>
            <a:br>
              <a:rPr lang="en-CA" sz="4000" dirty="0"/>
            </a:br>
            <a:br>
              <a:rPr lang="en-CA" sz="4000" dirty="0"/>
            </a:br>
            <a:endParaRPr lang="en-CA" sz="4000" b="1" i="1" u="sng" dirty="0"/>
          </a:p>
        </p:txBody>
      </p:sp>
    </p:spTree>
    <p:extLst>
      <p:ext uri="{BB962C8B-B14F-4D97-AF65-F5344CB8AC3E}">
        <p14:creationId xmlns:p14="http://schemas.microsoft.com/office/powerpoint/2010/main" val="2928283396"/>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2">
            <a:extLst>
              <a:ext uri="{28A0092B-C50C-407E-A947-70E740481C1C}">
                <a14:useLocalDpi xmlns:a14="http://schemas.microsoft.com/office/drawing/2010/main" val="0"/>
              </a:ext>
            </a:extLst>
          </a:blip>
          <a:srcRect l="16490" t="9091" r="10207"/>
          <a:stretch/>
        </p:blipFill>
        <p:spPr>
          <a:xfrm>
            <a:off x="4616970" y="1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1349882" y="899410"/>
            <a:ext cx="7884059" cy="3452705"/>
          </a:xfrm>
        </p:spPr>
        <p:txBody>
          <a:bodyPr anchor="t">
            <a:noAutofit/>
          </a:bodyPr>
          <a:lstStyle/>
          <a:p>
            <a:pPr>
              <a:lnSpc>
                <a:spcPct val="70000"/>
              </a:lnSpc>
            </a:pPr>
            <a:r>
              <a:rPr lang="en-CA" dirty="0"/>
              <a:t>6 SOLFFEGIO TONES:</a:t>
            </a:r>
            <a:br>
              <a:rPr lang="en-CA" dirty="0"/>
            </a:br>
            <a:br>
              <a:rPr lang="en-CA" dirty="0"/>
            </a:br>
            <a:r>
              <a:rPr lang="en-CA" dirty="0"/>
              <a:t>396hz</a:t>
            </a:r>
            <a:br>
              <a:rPr lang="en-CA" dirty="0"/>
            </a:br>
            <a:r>
              <a:rPr lang="en-CA" dirty="0"/>
              <a:t>417hz</a:t>
            </a:r>
            <a:br>
              <a:rPr lang="en-CA" dirty="0"/>
            </a:br>
            <a:r>
              <a:rPr lang="en-CA" dirty="0"/>
              <a:t>528hz</a:t>
            </a:r>
            <a:br>
              <a:rPr lang="en-CA" dirty="0"/>
            </a:br>
            <a:r>
              <a:rPr lang="en-CA" dirty="0"/>
              <a:t>639hz</a:t>
            </a:r>
            <a:br>
              <a:rPr lang="en-CA" dirty="0"/>
            </a:br>
            <a:r>
              <a:rPr lang="en-CA" dirty="0"/>
              <a:t>741hz </a:t>
            </a:r>
            <a:br>
              <a:rPr lang="en-CA" dirty="0"/>
            </a:br>
            <a:r>
              <a:rPr lang="en-CA" dirty="0"/>
              <a:t>852 </a:t>
            </a:r>
            <a:r>
              <a:rPr lang="en-CA" dirty="0" err="1"/>
              <a:t>hz</a:t>
            </a:r>
            <a:br>
              <a:rPr lang="en-CA" dirty="0"/>
            </a:br>
            <a:br>
              <a:rPr lang="en-CA" dirty="0"/>
            </a:br>
            <a:br>
              <a:rPr lang="en-CA" dirty="0"/>
            </a:br>
            <a:r>
              <a:rPr lang="en-CA" dirty="0"/>
              <a:t>Seen, Heard and Felt</a:t>
            </a:r>
          </a:p>
        </p:txBody>
      </p:sp>
    </p:spTree>
    <p:extLst>
      <p:ext uri="{BB962C8B-B14F-4D97-AF65-F5344CB8AC3E}">
        <p14:creationId xmlns:p14="http://schemas.microsoft.com/office/powerpoint/2010/main" val="3871950333"/>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2">
            <a:extLst>
              <a:ext uri="{28A0092B-C50C-407E-A947-70E740481C1C}">
                <a14:useLocalDpi xmlns:a14="http://schemas.microsoft.com/office/drawing/2010/main" val="0"/>
              </a:ext>
            </a:extLst>
          </a:blip>
          <a:srcRect l="16490" t="9091" r="10207"/>
          <a:stretch/>
        </p:blipFill>
        <p:spPr>
          <a:xfrm>
            <a:off x="4616970" y="10"/>
            <a:ext cx="7575030"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939583" y="404734"/>
            <a:ext cx="10078188" cy="6100997"/>
          </a:xfrm>
        </p:spPr>
        <p:txBody>
          <a:bodyPr anchor="t">
            <a:normAutofit/>
          </a:bodyPr>
          <a:lstStyle/>
          <a:p>
            <a:pPr>
              <a:lnSpc>
                <a:spcPct val="70000"/>
              </a:lnSpc>
            </a:pPr>
            <a:br>
              <a:rPr lang="en-CA" sz="4000" dirty="0"/>
            </a:br>
            <a:br>
              <a:rPr lang="en-CA" sz="4000" dirty="0"/>
            </a:br>
            <a:br>
              <a:rPr lang="en-CA" sz="4000" dirty="0"/>
            </a:br>
            <a:r>
              <a:rPr lang="en-CA" sz="4800" b="1" i="1" dirty="0"/>
              <a:t>SO HOW DOES IT WORK?</a:t>
            </a:r>
            <a:br>
              <a:rPr lang="en-CA" sz="4800" b="1" i="1" dirty="0"/>
            </a:br>
            <a:br>
              <a:rPr lang="en-CA" sz="4800" b="1" i="1" dirty="0"/>
            </a:br>
            <a:br>
              <a:rPr lang="en-CA" b="1" dirty="0"/>
            </a:br>
            <a:r>
              <a:rPr lang="en-CA" b="1" dirty="0"/>
              <a:t>THE TONGUE HAS THE POWER OF LIFE AND DEATH AND THOSE WHO LOVE IT WILL EAT ITS FRUIT.</a:t>
            </a:r>
            <a:br>
              <a:rPr lang="en-CA" b="1" dirty="0"/>
            </a:br>
            <a:r>
              <a:rPr lang="en-CA" b="1" dirty="0"/>
              <a:t>Proverbs 18:21</a:t>
            </a:r>
            <a:endParaRPr lang="en-CA" sz="4000" b="1" i="1" u="sng" dirty="0"/>
          </a:p>
        </p:txBody>
      </p:sp>
    </p:spTree>
    <p:extLst>
      <p:ext uri="{BB962C8B-B14F-4D97-AF65-F5344CB8AC3E}">
        <p14:creationId xmlns:p14="http://schemas.microsoft.com/office/powerpoint/2010/main" val="1109504648"/>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D8A528-0CD4-4125-8B8C-DCF2CEEE8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51" y="0"/>
            <a:ext cx="10153988" cy="6858000"/>
          </a:xfrm>
          <a:prstGeom prst="rect">
            <a:avLst/>
          </a:prstGeom>
        </p:spPr>
      </p:pic>
    </p:spTree>
    <p:extLst>
      <p:ext uri="{BB962C8B-B14F-4D97-AF65-F5344CB8AC3E}">
        <p14:creationId xmlns:p14="http://schemas.microsoft.com/office/powerpoint/2010/main" val="3205144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790879" y="532504"/>
            <a:ext cx="3694139" cy="5358046"/>
          </a:xfrm>
        </p:spPr>
        <p:txBody>
          <a:bodyPr>
            <a:normAutofit fontScale="90000"/>
          </a:bodyPr>
          <a:lstStyle/>
          <a:p>
            <a:pPr algn="ctr">
              <a:lnSpc>
                <a:spcPct val="70000"/>
              </a:lnSpc>
            </a:pPr>
            <a:r>
              <a:rPr lang="en-CA" sz="3600" b="1" dirty="0">
                <a:solidFill>
                  <a:schemeClr val="bg1"/>
                </a:solidFill>
              </a:rPr>
              <a:t>6 SOFFEGIO TONES:</a:t>
            </a:r>
            <a:br>
              <a:rPr lang="en-CA" sz="3600" b="1" dirty="0">
                <a:solidFill>
                  <a:schemeClr val="bg1"/>
                </a:solidFill>
              </a:rPr>
            </a:br>
            <a:br>
              <a:rPr lang="en-CA" sz="3600" b="1" dirty="0">
                <a:solidFill>
                  <a:schemeClr val="bg1"/>
                </a:solidFill>
              </a:rPr>
            </a:br>
            <a:r>
              <a:rPr lang="en-CA" sz="3600" b="1" dirty="0">
                <a:solidFill>
                  <a:schemeClr val="bg1"/>
                </a:solidFill>
              </a:rPr>
              <a:t>396hz</a:t>
            </a:r>
            <a:br>
              <a:rPr lang="en-CA" sz="3600" b="1" dirty="0">
                <a:solidFill>
                  <a:schemeClr val="bg1"/>
                </a:solidFill>
              </a:rPr>
            </a:br>
            <a:r>
              <a:rPr lang="en-CA" sz="3600" b="1" dirty="0">
                <a:solidFill>
                  <a:schemeClr val="bg1"/>
                </a:solidFill>
              </a:rPr>
              <a:t>417hz</a:t>
            </a:r>
            <a:br>
              <a:rPr lang="en-CA" sz="3600" b="1" dirty="0">
                <a:solidFill>
                  <a:schemeClr val="bg1"/>
                </a:solidFill>
              </a:rPr>
            </a:br>
            <a:r>
              <a:rPr lang="en-CA" sz="3600" b="1" dirty="0">
                <a:solidFill>
                  <a:schemeClr val="bg1"/>
                </a:solidFill>
              </a:rPr>
              <a:t>528hz</a:t>
            </a:r>
            <a:br>
              <a:rPr lang="en-CA" sz="3600" b="1" dirty="0">
                <a:solidFill>
                  <a:schemeClr val="bg1"/>
                </a:solidFill>
              </a:rPr>
            </a:br>
            <a:r>
              <a:rPr lang="en-CA" sz="3600" b="1" dirty="0">
                <a:solidFill>
                  <a:schemeClr val="bg1"/>
                </a:solidFill>
              </a:rPr>
              <a:t>639hz</a:t>
            </a:r>
            <a:br>
              <a:rPr lang="en-CA" sz="3600" b="1" dirty="0">
                <a:solidFill>
                  <a:schemeClr val="bg1"/>
                </a:solidFill>
              </a:rPr>
            </a:br>
            <a:r>
              <a:rPr lang="en-CA" sz="3600" b="1" dirty="0">
                <a:solidFill>
                  <a:schemeClr val="bg1"/>
                </a:solidFill>
              </a:rPr>
              <a:t>741hz </a:t>
            </a:r>
            <a:br>
              <a:rPr lang="en-CA" sz="3600" b="1" dirty="0">
                <a:solidFill>
                  <a:schemeClr val="bg1"/>
                </a:solidFill>
              </a:rPr>
            </a:br>
            <a:r>
              <a:rPr lang="en-CA" sz="3600" b="1" dirty="0">
                <a:solidFill>
                  <a:schemeClr val="bg1"/>
                </a:solidFill>
              </a:rPr>
              <a:t>852 </a:t>
            </a:r>
            <a:r>
              <a:rPr lang="en-CA" sz="3600" b="1" dirty="0" err="1">
                <a:solidFill>
                  <a:schemeClr val="bg1"/>
                </a:solidFill>
              </a:rPr>
              <a:t>hz</a:t>
            </a:r>
            <a:br>
              <a:rPr lang="en-CA" sz="3600" b="1" dirty="0">
                <a:solidFill>
                  <a:schemeClr val="bg1"/>
                </a:solidFill>
              </a:rPr>
            </a:br>
            <a:br>
              <a:rPr lang="en-CA" sz="3600" b="1" dirty="0">
                <a:solidFill>
                  <a:schemeClr val="bg1"/>
                </a:solidFill>
              </a:rPr>
            </a:br>
            <a:r>
              <a:rPr lang="en-CA" sz="3600" b="1" dirty="0">
                <a:solidFill>
                  <a:schemeClr val="bg1"/>
                </a:solidFill>
              </a:rPr>
              <a:t>SEEN</a:t>
            </a:r>
            <a:br>
              <a:rPr lang="en-CA" sz="3600" b="1" dirty="0">
                <a:solidFill>
                  <a:schemeClr val="bg1"/>
                </a:solidFill>
              </a:rPr>
            </a:br>
            <a:r>
              <a:rPr lang="en-CA" sz="3600" b="1" dirty="0">
                <a:solidFill>
                  <a:schemeClr val="bg1"/>
                </a:solidFill>
              </a:rPr>
              <a:t>HEARD</a:t>
            </a:r>
            <a:br>
              <a:rPr lang="en-CA" sz="3600" b="1" dirty="0">
                <a:solidFill>
                  <a:schemeClr val="bg1"/>
                </a:solidFill>
              </a:rPr>
            </a:br>
            <a:r>
              <a:rPr lang="en-CA" sz="3600" b="1" dirty="0">
                <a:solidFill>
                  <a:schemeClr val="bg1"/>
                </a:solidFill>
              </a:rPr>
              <a:t>FELT</a:t>
            </a:r>
            <a:br>
              <a:rPr lang="en-CA" sz="3600" b="1" dirty="0">
                <a:solidFill>
                  <a:schemeClr val="bg1"/>
                </a:solidFill>
              </a:rPr>
            </a:br>
            <a:endParaRPr lang="en-CA" sz="3600" b="1" dirty="0">
              <a:solidFill>
                <a:schemeClr val="bg1"/>
              </a:solidFill>
            </a:endParaRPr>
          </a:p>
        </p:txBody>
      </p:sp>
      <p:sp>
        <p:nvSpPr>
          <p:cNvPr id="2" name="TextBox 1">
            <a:extLst>
              <a:ext uri="{FF2B5EF4-FFF2-40B4-BE49-F238E27FC236}">
                <a16:creationId xmlns:a16="http://schemas.microsoft.com/office/drawing/2014/main" id="{E2857EF3-8FEC-4773-AD38-756C567E493C}"/>
              </a:ext>
            </a:extLst>
          </p:cNvPr>
          <p:cNvSpPr txBox="1"/>
          <p:nvPr/>
        </p:nvSpPr>
        <p:spPr>
          <a:xfrm>
            <a:off x="5512069" y="1385048"/>
            <a:ext cx="6190938" cy="369332"/>
          </a:xfrm>
          <a:prstGeom prst="rect">
            <a:avLst/>
          </a:prstGeom>
          <a:noFill/>
        </p:spPr>
        <p:txBody>
          <a:bodyPr wrap="square" rtlCol="0">
            <a:spAutoFit/>
          </a:bodyPr>
          <a:lstStyle/>
          <a:p>
            <a:endParaRPr lang="en-CA" dirty="0">
              <a:highlight>
                <a:srgbClr val="800000"/>
              </a:highlight>
            </a:endParaRPr>
          </a:p>
        </p:txBody>
      </p:sp>
      <p:sp>
        <p:nvSpPr>
          <p:cNvPr id="5" name="Rectangle 4">
            <a:extLst>
              <a:ext uri="{FF2B5EF4-FFF2-40B4-BE49-F238E27FC236}">
                <a16:creationId xmlns:a16="http://schemas.microsoft.com/office/drawing/2014/main" id="{98D98F01-FE30-4276-8663-54FB1010A4BA}"/>
              </a:ext>
            </a:extLst>
          </p:cNvPr>
          <p:cNvSpPr/>
          <p:nvPr/>
        </p:nvSpPr>
        <p:spPr>
          <a:xfrm>
            <a:off x="4751838" y="167955"/>
            <a:ext cx="7291676" cy="830997"/>
          </a:xfrm>
          <a:prstGeom prst="rect">
            <a:avLst/>
          </a:prstGeom>
          <a:noFill/>
        </p:spPr>
        <p:txBody>
          <a:bodyPr wrap="none" lIns="91440" tIns="45720" rIns="91440" bIns="45720">
            <a:spAutoFit/>
          </a:bodyPr>
          <a:lstStyle/>
          <a:p>
            <a:pPr algn="ct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King David CHIEF MUSICIAN</a:t>
            </a:r>
          </a:p>
        </p:txBody>
      </p:sp>
      <p:sp>
        <p:nvSpPr>
          <p:cNvPr id="7" name="TextBox 6">
            <a:extLst>
              <a:ext uri="{FF2B5EF4-FFF2-40B4-BE49-F238E27FC236}">
                <a16:creationId xmlns:a16="http://schemas.microsoft.com/office/drawing/2014/main" id="{D79594F1-5690-494A-936C-98435117C3C9}"/>
              </a:ext>
            </a:extLst>
          </p:cNvPr>
          <p:cNvSpPr txBox="1"/>
          <p:nvPr/>
        </p:nvSpPr>
        <p:spPr>
          <a:xfrm>
            <a:off x="5340809" y="716564"/>
            <a:ext cx="6362198" cy="6370975"/>
          </a:xfrm>
          <a:prstGeom prst="rect">
            <a:avLst/>
          </a:prstGeom>
          <a:noFill/>
        </p:spPr>
        <p:txBody>
          <a:bodyPr wrap="square" rtlCol="0">
            <a:spAutoFit/>
          </a:bodyPr>
          <a:lstStyle/>
          <a:p>
            <a:endParaRPr lang="en-CA" sz="2400" dirty="0"/>
          </a:p>
          <a:p>
            <a:pPr marL="342900" indent="-342900">
              <a:buFont typeface="Arial" panose="020B0604020202020204" pitchFamily="34" charset="0"/>
              <a:buChar char="•"/>
            </a:pPr>
            <a:r>
              <a:rPr lang="en-CA" sz="3200" b="1" dirty="0"/>
              <a:t>The FIRST Musician!</a:t>
            </a:r>
          </a:p>
          <a:p>
            <a:pPr marL="342900" indent="-342900">
              <a:buFont typeface="Arial" panose="020B0604020202020204" pitchFamily="34" charset="0"/>
              <a:buChar char="•"/>
            </a:pPr>
            <a:r>
              <a:rPr lang="en-CA" sz="3200" b="1" dirty="0"/>
              <a:t>“I will place on his shoulder the KEY to the house of David; what he opens no one can shut, and what he shuts no one can open”</a:t>
            </a:r>
          </a:p>
          <a:p>
            <a:pPr marL="342900" indent="-342900">
              <a:buFont typeface="Arial" panose="020B0604020202020204" pitchFamily="34" charset="0"/>
              <a:buChar char="•"/>
            </a:pPr>
            <a:r>
              <a:rPr lang="en-CA" sz="3200" b="1" dirty="0"/>
              <a:t>Isaiah 22:22</a:t>
            </a:r>
          </a:p>
          <a:p>
            <a:r>
              <a:rPr lang="en-CA" sz="3200" b="1" dirty="0"/>
              <a:t> </a:t>
            </a:r>
          </a:p>
          <a:p>
            <a:pPr marL="342900" indent="-342900">
              <a:buFont typeface="Arial" panose="020B0604020202020204" pitchFamily="34" charset="0"/>
              <a:buChar char="•"/>
            </a:pPr>
            <a:r>
              <a:rPr lang="en-CA" sz="3200" b="1" dirty="0"/>
              <a:t>IN ADDITION TO GLORIFYING GOD DID GOD GIVE DAVID A KEY/FREQUENCY THAT CAN </a:t>
            </a:r>
            <a:r>
              <a:rPr lang="en-CA" sz="3200" b="1" u="sng" dirty="0"/>
              <a:t>HEAL THE MIND AND BODY</a:t>
            </a:r>
          </a:p>
          <a:p>
            <a:pPr marL="342900" indent="-342900">
              <a:buFont typeface="Arial" panose="020B0604020202020204" pitchFamily="34" charset="0"/>
              <a:buChar char="•"/>
            </a:pPr>
            <a:endParaRPr lang="en-CA" sz="3200" b="1" dirty="0"/>
          </a:p>
        </p:txBody>
      </p:sp>
    </p:spTree>
    <p:extLst>
      <p:ext uri="{BB962C8B-B14F-4D97-AF65-F5344CB8AC3E}">
        <p14:creationId xmlns:p14="http://schemas.microsoft.com/office/powerpoint/2010/main" val="3080479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790879" y="532504"/>
            <a:ext cx="3694139" cy="5358046"/>
          </a:xfrm>
        </p:spPr>
        <p:txBody>
          <a:bodyPr>
            <a:normAutofit fontScale="90000"/>
          </a:bodyPr>
          <a:lstStyle/>
          <a:p>
            <a:pPr algn="ctr">
              <a:lnSpc>
                <a:spcPct val="70000"/>
              </a:lnSpc>
            </a:pPr>
            <a:r>
              <a:rPr lang="en-CA" sz="3600" b="1" dirty="0">
                <a:solidFill>
                  <a:schemeClr val="bg1"/>
                </a:solidFill>
              </a:rPr>
              <a:t>6 SOFFEGIO TONES:</a:t>
            </a:r>
            <a:br>
              <a:rPr lang="en-CA" sz="3600" b="1" dirty="0">
                <a:solidFill>
                  <a:schemeClr val="bg1"/>
                </a:solidFill>
              </a:rPr>
            </a:br>
            <a:br>
              <a:rPr lang="en-CA" sz="3600" b="1" dirty="0">
                <a:solidFill>
                  <a:schemeClr val="bg1"/>
                </a:solidFill>
              </a:rPr>
            </a:br>
            <a:r>
              <a:rPr lang="en-CA" sz="3600" b="1" dirty="0">
                <a:solidFill>
                  <a:schemeClr val="bg1"/>
                </a:solidFill>
              </a:rPr>
              <a:t>396hz</a:t>
            </a:r>
            <a:br>
              <a:rPr lang="en-CA" sz="3600" b="1" dirty="0">
                <a:solidFill>
                  <a:schemeClr val="bg1"/>
                </a:solidFill>
              </a:rPr>
            </a:br>
            <a:r>
              <a:rPr lang="en-CA" sz="3600" b="1" dirty="0">
                <a:solidFill>
                  <a:schemeClr val="bg1"/>
                </a:solidFill>
              </a:rPr>
              <a:t>417hz</a:t>
            </a:r>
            <a:br>
              <a:rPr lang="en-CA" sz="3600" b="1" dirty="0">
                <a:solidFill>
                  <a:schemeClr val="bg1"/>
                </a:solidFill>
              </a:rPr>
            </a:br>
            <a:r>
              <a:rPr lang="en-CA" sz="3600" b="1" dirty="0">
                <a:solidFill>
                  <a:schemeClr val="bg1"/>
                </a:solidFill>
              </a:rPr>
              <a:t>528hz</a:t>
            </a:r>
            <a:br>
              <a:rPr lang="en-CA" sz="3600" b="1" dirty="0">
                <a:solidFill>
                  <a:schemeClr val="bg1"/>
                </a:solidFill>
              </a:rPr>
            </a:br>
            <a:r>
              <a:rPr lang="en-CA" sz="3600" b="1" dirty="0">
                <a:solidFill>
                  <a:schemeClr val="bg1"/>
                </a:solidFill>
              </a:rPr>
              <a:t>639hz</a:t>
            </a:r>
            <a:br>
              <a:rPr lang="en-CA" sz="3600" b="1" dirty="0">
                <a:solidFill>
                  <a:schemeClr val="bg1"/>
                </a:solidFill>
              </a:rPr>
            </a:br>
            <a:r>
              <a:rPr lang="en-CA" sz="3600" b="1" dirty="0">
                <a:solidFill>
                  <a:schemeClr val="bg1"/>
                </a:solidFill>
              </a:rPr>
              <a:t>741hz </a:t>
            </a:r>
            <a:br>
              <a:rPr lang="en-CA" sz="3600" b="1" dirty="0">
                <a:solidFill>
                  <a:schemeClr val="bg1"/>
                </a:solidFill>
              </a:rPr>
            </a:br>
            <a:r>
              <a:rPr lang="en-CA" sz="3600" b="1" dirty="0">
                <a:solidFill>
                  <a:schemeClr val="bg1"/>
                </a:solidFill>
              </a:rPr>
              <a:t>852 </a:t>
            </a:r>
            <a:r>
              <a:rPr lang="en-CA" sz="3600" b="1" dirty="0" err="1">
                <a:solidFill>
                  <a:schemeClr val="bg1"/>
                </a:solidFill>
              </a:rPr>
              <a:t>hz</a:t>
            </a:r>
            <a:br>
              <a:rPr lang="en-CA" sz="3600" b="1" dirty="0">
                <a:solidFill>
                  <a:schemeClr val="bg1"/>
                </a:solidFill>
              </a:rPr>
            </a:br>
            <a:br>
              <a:rPr lang="en-CA" sz="3600" b="1" dirty="0">
                <a:solidFill>
                  <a:schemeClr val="bg1"/>
                </a:solidFill>
              </a:rPr>
            </a:br>
            <a:r>
              <a:rPr lang="en-CA" sz="3600" b="1" dirty="0">
                <a:solidFill>
                  <a:schemeClr val="bg1"/>
                </a:solidFill>
              </a:rPr>
              <a:t>SEEN</a:t>
            </a:r>
            <a:br>
              <a:rPr lang="en-CA" sz="3600" b="1" dirty="0">
                <a:solidFill>
                  <a:schemeClr val="bg1"/>
                </a:solidFill>
              </a:rPr>
            </a:br>
            <a:r>
              <a:rPr lang="en-CA" sz="3600" b="1" dirty="0">
                <a:solidFill>
                  <a:schemeClr val="bg1"/>
                </a:solidFill>
              </a:rPr>
              <a:t>HEARD</a:t>
            </a:r>
            <a:br>
              <a:rPr lang="en-CA" sz="3600" b="1" dirty="0">
                <a:solidFill>
                  <a:schemeClr val="bg1"/>
                </a:solidFill>
              </a:rPr>
            </a:br>
            <a:r>
              <a:rPr lang="en-CA" sz="3600" b="1" dirty="0">
                <a:solidFill>
                  <a:schemeClr val="bg1"/>
                </a:solidFill>
              </a:rPr>
              <a:t>FELT</a:t>
            </a:r>
            <a:br>
              <a:rPr lang="en-CA" sz="3600" b="1" dirty="0">
                <a:solidFill>
                  <a:schemeClr val="bg1"/>
                </a:solidFill>
              </a:rPr>
            </a:br>
            <a:endParaRPr lang="en-CA" sz="3600" b="1" dirty="0">
              <a:solidFill>
                <a:schemeClr val="bg1"/>
              </a:solidFill>
            </a:endParaRPr>
          </a:p>
        </p:txBody>
      </p:sp>
      <p:sp>
        <p:nvSpPr>
          <p:cNvPr id="2" name="TextBox 1">
            <a:extLst>
              <a:ext uri="{FF2B5EF4-FFF2-40B4-BE49-F238E27FC236}">
                <a16:creationId xmlns:a16="http://schemas.microsoft.com/office/drawing/2014/main" id="{E2857EF3-8FEC-4773-AD38-756C567E493C}"/>
              </a:ext>
            </a:extLst>
          </p:cNvPr>
          <p:cNvSpPr txBox="1"/>
          <p:nvPr/>
        </p:nvSpPr>
        <p:spPr>
          <a:xfrm>
            <a:off x="5512069" y="1385048"/>
            <a:ext cx="6190938" cy="369332"/>
          </a:xfrm>
          <a:prstGeom prst="rect">
            <a:avLst/>
          </a:prstGeom>
          <a:noFill/>
        </p:spPr>
        <p:txBody>
          <a:bodyPr wrap="square" rtlCol="0">
            <a:spAutoFit/>
          </a:bodyPr>
          <a:lstStyle/>
          <a:p>
            <a:endParaRPr lang="en-CA" dirty="0">
              <a:highlight>
                <a:srgbClr val="800000"/>
              </a:highlight>
            </a:endParaRPr>
          </a:p>
        </p:txBody>
      </p:sp>
      <p:sp>
        <p:nvSpPr>
          <p:cNvPr id="5" name="Rectangle 4">
            <a:extLst>
              <a:ext uri="{FF2B5EF4-FFF2-40B4-BE49-F238E27FC236}">
                <a16:creationId xmlns:a16="http://schemas.microsoft.com/office/drawing/2014/main" id="{98D98F01-FE30-4276-8663-54FB1010A4BA}"/>
              </a:ext>
            </a:extLst>
          </p:cNvPr>
          <p:cNvSpPr/>
          <p:nvPr/>
        </p:nvSpPr>
        <p:spPr>
          <a:xfrm>
            <a:off x="5693248" y="167955"/>
            <a:ext cx="540885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396 Hz Open Door</a:t>
            </a:r>
          </a:p>
        </p:txBody>
      </p:sp>
      <p:sp>
        <p:nvSpPr>
          <p:cNvPr id="7" name="TextBox 6">
            <a:extLst>
              <a:ext uri="{FF2B5EF4-FFF2-40B4-BE49-F238E27FC236}">
                <a16:creationId xmlns:a16="http://schemas.microsoft.com/office/drawing/2014/main" id="{D79594F1-5690-494A-936C-98435117C3C9}"/>
              </a:ext>
            </a:extLst>
          </p:cNvPr>
          <p:cNvSpPr txBox="1"/>
          <p:nvPr/>
        </p:nvSpPr>
        <p:spPr>
          <a:xfrm>
            <a:off x="5340809" y="716564"/>
            <a:ext cx="6362198" cy="5878532"/>
          </a:xfrm>
          <a:prstGeom prst="rect">
            <a:avLst/>
          </a:prstGeom>
          <a:noFill/>
        </p:spPr>
        <p:txBody>
          <a:bodyPr wrap="square" rtlCol="0">
            <a:spAutoFit/>
          </a:bodyPr>
          <a:lstStyle/>
          <a:p>
            <a:endParaRPr lang="en-CA" sz="2400" dirty="0"/>
          </a:p>
          <a:p>
            <a:pPr marL="342900" indent="-342900">
              <a:buFont typeface="Arial" panose="020B0604020202020204" pitchFamily="34" charset="0"/>
              <a:buChar char="•"/>
            </a:pPr>
            <a:r>
              <a:rPr lang="en-CA" sz="3200" b="1" dirty="0"/>
              <a:t>OPENESS TO RECEIVE WHILE LISTENING TO GOD</a:t>
            </a:r>
          </a:p>
          <a:p>
            <a:pPr marL="342900" indent="-342900">
              <a:buFont typeface="Arial" panose="020B0604020202020204" pitchFamily="34" charset="0"/>
              <a:buChar char="•"/>
            </a:pPr>
            <a:r>
              <a:rPr lang="en-CA" sz="3200" b="1" dirty="0"/>
              <a:t>FEAR GUILT SHAME SUBSIDE</a:t>
            </a:r>
          </a:p>
          <a:p>
            <a:pPr marL="342900" indent="-342900">
              <a:buFont typeface="Arial" panose="020B0604020202020204" pitchFamily="34" charset="0"/>
              <a:buChar char="•"/>
            </a:pPr>
            <a:r>
              <a:rPr lang="en-CA" sz="3200" b="1" i="1" u="sng" dirty="0"/>
              <a:t>All who look to him are radiant and will NEVER feel ashamed</a:t>
            </a:r>
            <a:r>
              <a:rPr lang="en-CA" sz="3200" b="1" i="1" dirty="0"/>
              <a:t>.</a:t>
            </a:r>
          </a:p>
          <a:p>
            <a:pPr marL="342900" indent="-342900">
              <a:buFont typeface="Arial" panose="020B0604020202020204" pitchFamily="34" charset="0"/>
              <a:buChar char="•"/>
            </a:pPr>
            <a:r>
              <a:rPr lang="en-CA" sz="3200" b="1" dirty="0"/>
              <a:t>MAY HAVE POSITIVE EFFECT ON BLOOD, LIVER, BONES, BRAIN AND NEUROTRANSMISSION, KIDNEY FUNCTION</a:t>
            </a:r>
          </a:p>
          <a:p>
            <a:pPr marL="342900" indent="-342900">
              <a:buFont typeface="Arial" panose="020B0604020202020204" pitchFamily="34" charset="0"/>
              <a:buChar char="•"/>
            </a:pPr>
            <a:r>
              <a:rPr lang="en-CA" sz="3200" b="1" dirty="0"/>
              <a:t>COLOUR OF FREQUENCY IS DEEP RED OR GARNET</a:t>
            </a:r>
          </a:p>
        </p:txBody>
      </p:sp>
    </p:spTree>
    <p:extLst>
      <p:ext uri="{BB962C8B-B14F-4D97-AF65-F5344CB8AC3E}">
        <p14:creationId xmlns:p14="http://schemas.microsoft.com/office/powerpoint/2010/main" val="3277388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790879" y="532504"/>
            <a:ext cx="3694139" cy="5358046"/>
          </a:xfrm>
        </p:spPr>
        <p:txBody>
          <a:bodyPr>
            <a:normAutofit fontScale="90000"/>
          </a:bodyPr>
          <a:lstStyle/>
          <a:p>
            <a:pPr algn="ctr">
              <a:lnSpc>
                <a:spcPct val="70000"/>
              </a:lnSpc>
            </a:pPr>
            <a:r>
              <a:rPr lang="en-CA" sz="3600" b="1" dirty="0">
                <a:solidFill>
                  <a:schemeClr val="bg1"/>
                </a:solidFill>
              </a:rPr>
              <a:t>6 SOFFEGIO TONES:</a:t>
            </a:r>
            <a:br>
              <a:rPr lang="en-CA" sz="3600" b="1" dirty="0">
                <a:solidFill>
                  <a:schemeClr val="bg1"/>
                </a:solidFill>
              </a:rPr>
            </a:br>
            <a:br>
              <a:rPr lang="en-CA" sz="3600" b="1" dirty="0">
                <a:solidFill>
                  <a:schemeClr val="bg1"/>
                </a:solidFill>
              </a:rPr>
            </a:br>
            <a:r>
              <a:rPr lang="en-CA" sz="3600" b="1" dirty="0">
                <a:solidFill>
                  <a:schemeClr val="bg1"/>
                </a:solidFill>
              </a:rPr>
              <a:t>396hz</a:t>
            </a:r>
            <a:br>
              <a:rPr lang="en-CA" sz="3600" b="1" dirty="0">
                <a:solidFill>
                  <a:schemeClr val="bg1"/>
                </a:solidFill>
              </a:rPr>
            </a:br>
            <a:r>
              <a:rPr lang="en-CA" sz="3600" b="1" dirty="0">
                <a:solidFill>
                  <a:schemeClr val="bg1"/>
                </a:solidFill>
              </a:rPr>
              <a:t>417hz</a:t>
            </a:r>
            <a:br>
              <a:rPr lang="en-CA" sz="3600" b="1" dirty="0">
                <a:solidFill>
                  <a:schemeClr val="bg1"/>
                </a:solidFill>
                <a:highlight>
                  <a:srgbClr val="FF0000"/>
                </a:highlight>
              </a:rPr>
            </a:br>
            <a:r>
              <a:rPr lang="en-CA" sz="3600" b="1" dirty="0">
                <a:solidFill>
                  <a:schemeClr val="bg1"/>
                </a:solidFill>
              </a:rPr>
              <a:t>528hz</a:t>
            </a:r>
            <a:br>
              <a:rPr lang="en-CA" sz="3600" b="1" dirty="0">
                <a:solidFill>
                  <a:schemeClr val="bg1"/>
                </a:solidFill>
              </a:rPr>
            </a:br>
            <a:r>
              <a:rPr lang="en-CA" sz="3600" b="1" dirty="0">
                <a:solidFill>
                  <a:schemeClr val="bg1"/>
                </a:solidFill>
              </a:rPr>
              <a:t>639hz</a:t>
            </a:r>
            <a:br>
              <a:rPr lang="en-CA" sz="3600" b="1" dirty="0">
                <a:solidFill>
                  <a:schemeClr val="bg1"/>
                </a:solidFill>
              </a:rPr>
            </a:br>
            <a:r>
              <a:rPr lang="en-CA" sz="3600" b="1" dirty="0">
                <a:solidFill>
                  <a:schemeClr val="bg1"/>
                </a:solidFill>
              </a:rPr>
              <a:t>741hz </a:t>
            </a:r>
            <a:br>
              <a:rPr lang="en-CA" sz="3600" b="1" dirty="0">
                <a:solidFill>
                  <a:schemeClr val="bg1"/>
                </a:solidFill>
              </a:rPr>
            </a:br>
            <a:r>
              <a:rPr lang="en-CA" sz="3600" b="1" dirty="0">
                <a:solidFill>
                  <a:schemeClr val="bg1"/>
                </a:solidFill>
              </a:rPr>
              <a:t>852 </a:t>
            </a:r>
            <a:r>
              <a:rPr lang="en-CA" sz="3600" b="1" dirty="0" err="1">
                <a:solidFill>
                  <a:schemeClr val="bg1"/>
                </a:solidFill>
              </a:rPr>
              <a:t>hz</a:t>
            </a:r>
            <a:br>
              <a:rPr lang="en-CA" sz="3600" b="1" dirty="0">
                <a:solidFill>
                  <a:schemeClr val="bg1"/>
                </a:solidFill>
              </a:rPr>
            </a:br>
            <a:br>
              <a:rPr lang="en-CA" sz="3600" b="1" dirty="0">
                <a:solidFill>
                  <a:schemeClr val="bg1"/>
                </a:solidFill>
              </a:rPr>
            </a:br>
            <a:r>
              <a:rPr lang="en-CA" sz="3600" b="1" dirty="0">
                <a:solidFill>
                  <a:schemeClr val="bg1"/>
                </a:solidFill>
              </a:rPr>
              <a:t>SEEN</a:t>
            </a:r>
            <a:br>
              <a:rPr lang="en-CA" sz="3600" b="1" dirty="0">
                <a:solidFill>
                  <a:schemeClr val="bg1"/>
                </a:solidFill>
              </a:rPr>
            </a:br>
            <a:r>
              <a:rPr lang="en-CA" sz="3600" b="1" dirty="0">
                <a:solidFill>
                  <a:schemeClr val="bg1"/>
                </a:solidFill>
              </a:rPr>
              <a:t>HEARD</a:t>
            </a:r>
            <a:br>
              <a:rPr lang="en-CA" sz="3600" b="1" dirty="0">
                <a:solidFill>
                  <a:schemeClr val="bg1"/>
                </a:solidFill>
              </a:rPr>
            </a:br>
            <a:r>
              <a:rPr lang="en-CA" sz="3600" b="1" dirty="0">
                <a:solidFill>
                  <a:schemeClr val="bg1"/>
                </a:solidFill>
              </a:rPr>
              <a:t>FELT</a:t>
            </a:r>
            <a:br>
              <a:rPr lang="en-CA" sz="3600" b="1" dirty="0">
                <a:solidFill>
                  <a:schemeClr val="bg1"/>
                </a:solidFill>
              </a:rPr>
            </a:br>
            <a:endParaRPr lang="en-CA" sz="3600" b="1" dirty="0">
              <a:solidFill>
                <a:schemeClr val="bg1"/>
              </a:solidFill>
            </a:endParaRPr>
          </a:p>
        </p:txBody>
      </p:sp>
      <p:sp>
        <p:nvSpPr>
          <p:cNvPr id="2" name="TextBox 1">
            <a:extLst>
              <a:ext uri="{FF2B5EF4-FFF2-40B4-BE49-F238E27FC236}">
                <a16:creationId xmlns:a16="http://schemas.microsoft.com/office/drawing/2014/main" id="{E2857EF3-8FEC-4773-AD38-756C567E493C}"/>
              </a:ext>
            </a:extLst>
          </p:cNvPr>
          <p:cNvSpPr txBox="1"/>
          <p:nvPr/>
        </p:nvSpPr>
        <p:spPr>
          <a:xfrm>
            <a:off x="5512069" y="1385048"/>
            <a:ext cx="6190938" cy="369332"/>
          </a:xfrm>
          <a:prstGeom prst="rect">
            <a:avLst/>
          </a:prstGeom>
          <a:noFill/>
        </p:spPr>
        <p:txBody>
          <a:bodyPr wrap="square" rtlCol="0">
            <a:spAutoFit/>
          </a:bodyPr>
          <a:lstStyle/>
          <a:p>
            <a:endParaRPr lang="en-CA" dirty="0">
              <a:highlight>
                <a:srgbClr val="800000"/>
              </a:highlight>
            </a:endParaRPr>
          </a:p>
        </p:txBody>
      </p:sp>
      <p:sp>
        <p:nvSpPr>
          <p:cNvPr id="5" name="Rectangle 4">
            <a:extLst>
              <a:ext uri="{FF2B5EF4-FFF2-40B4-BE49-F238E27FC236}">
                <a16:creationId xmlns:a16="http://schemas.microsoft.com/office/drawing/2014/main" id="{98D98F01-FE30-4276-8663-54FB1010A4BA}"/>
              </a:ext>
            </a:extLst>
          </p:cNvPr>
          <p:cNvSpPr/>
          <p:nvPr/>
        </p:nvSpPr>
        <p:spPr>
          <a:xfrm>
            <a:off x="5123186" y="70839"/>
            <a:ext cx="655500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417</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Hz Desert Sojourn</a:t>
            </a:r>
          </a:p>
        </p:txBody>
      </p:sp>
      <p:sp>
        <p:nvSpPr>
          <p:cNvPr id="7" name="TextBox 6">
            <a:extLst>
              <a:ext uri="{FF2B5EF4-FFF2-40B4-BE49-F238E27FC236}">
                <a16:creationId xmlns:a16="http://schemas.microsoft.com/office/drawing/2014/main" id="{D79594F1-5690-494A-936C-98435117C3C9}"/>
              </a:ext>
            </a:extLst>
          </p:cNvPr>
          <p:cNvSpPr txBox="1"/>
          <p:nvPr/>
        </p:nvSpPr>
        <p:spPr>
          <a:xfrm>
            <a:off x="5219587" y="875068"/>
            <a:ext cx="6362198" cy="5878532"/>
          </a:xfrm>
          <a:prstGeom prst="rect">
            <a:avLst/>
          </a:prstGeom>
          <a:noFill/>
        </p:spPr>
        <p:txBody>
          <a:bodyPr wrap="square" rtlCol="0">
            <a:spAutoFit/>
          </a:bodyPr>
          <a:lstStyle/>
          <a:p>
            <a:endParaRPr lang="en-CA" sz="2400" dirty="0"/>
          </a:p>
          <a:p>
            <a:pPr marL="342900" indent="-342900">
              <a:buFont typeface="Arial" panose="020B0604020202020204" pitchFamily="34" charset="0"/>
              <a:buChar char="•"/>
            </a:pPr>
            <a:r>
              <a:rPr lang="en-CA" sz="3200" b="1" dirty="0"/>
              <a:t>BREAKS NEGATIVE CYCLES</a:t>
            </a:r>
          </a:p>
          <a:p>
            <a:pPr marL="342900" indent="-342900">
              <a:buFont typeface="Arial" panose="020B0604020202020204" pitchFamily="34" charset="0"/>
              <a:buChar char="•"/>
            </a:pPr>
            <a:r>
              <a:rPr lang="en-CA" sz="3200" b="1" dirty="0"/>
              <a:t>PROCRASTINATION, SELF MEDICATING</a:t>
            </a:r>
          </a:p>
          <a:p>
            <a:endParaRPr lang="en-CA" sz="3200" b="1" dirty="0"/>
          </a:p>
          <a:p>
            <a:pPr marL="342900" indent="-342900">
              <a:buFont typeface="Arial" panose="020B0604020202020204" pitchFamily="34" charset="0"/>
              <a:buChar char="•"/>
            </a:pPr>
            <a:r>
              <a:rPr lang="en-CA" sz="3200" b="1" dirty="0"/>
              <a:t>MAY HAVE POSITIVE EFFECT ON LARGE INTESTINE, ENZYME PRODUCTION, DIGESTIONS, METABOLISM, GALLBLADDER</a:t>
            </a:r>
          </a:p>
          <a:p>
            <a:endParaRPr lang="en-CA" sz="3200" b="1" dirty="0"/>
          </a:p>
          <a:p>
            <a:pPr marL="342900" indent="-342900">
              <a:buFont typeface="Arial" panose="020B0604020202020204" pitchFamily="34" charset="0"/>
              <a:buChar char="•"/>
            </a:pPr>
            <a:r>
              <a:rPr lang="en-CA" sz="3200" b="1" dirty="0"/>
              <a:t>COLOUR OF THIS FREQUENCY IS BRIGHT RED</a:t>
            </a:r>
          </a:p>
        </p:txBody>
      </p:sp>
    </p:spTree>
    <p:extLst>
      <p:ext uri="{BB962C8B-B14F-4D97-AF65-F5344CB8AC3E}">
        <p14:creationId xmlns:p14="http://schemas.microsoft.com/office/powerpoint/2010/main" val="692258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00B00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790879" y="532504"/>
            <a:ext cx="3694139" cy="5358046"/>
          </a:xfrm>
        </p:spPr>
        <p:txBody>
          <a:bodyPr>
            <a:normAutofit fontScale="90000"/>
          </a:bodyPr>
          <a:lstStyle/>
          <a:p>
            <a:pPr algn="ctr">
              <a:lnSpc>
                <a:spcPct val="70000"/>
              </a:lnSpc>
            </a:pPr>
            <a:r>
              <a:rPr lang="en-CA" sz="3600" b="1" dirty="0">
                <a:solidFill>
                  <a:schemeClr val="bg1"/>
                </a:solidFill>
              </a:rPr>
              <a:t>6 SOLFFEGIO TONES:</a:t>
            </a:r>
            <a:br>
              <a:rPr lang="en-CA" sz="3600" b="1" dirty="0">
                <a:solidFill>
                  <a:schemeClr val="bg1"/>
                </a:solidFill>
              </a:rPr>
            </a:br>
            <a:br>
              <a:rPr lang="en-CA" sz="3600" b="1" dirty="0">
                <a:solidFill>
                  <a:schemeClr val="bg1"/>
                </a:solidFill>
              </a:rPr>
            </a:br>
            <a:r>
              <a:rPr lang="en-CA" sz="3600" b="1" dirty="0">
                <a:solidFill>
                  <a:schemeClr val="bg1"/>
                </a:solidFill>
              </a:rPr>
              <a:t>396hz</a:t>
            </a:r>
            <a:br>
              <a:rPr lang="en-CA" sz="3600" b="1" dirty="0">
                <a:solidFill>
                  <a:schemeClr val="bg1"/>
                </a:solidFill>
              </a:rPr>
            </a:br>
            <a:r>
              <a:rPr lang="en-CA" sz="3600" b="1" dirty="0">
                <a:solidFill>
                  <a:schemeClr val="bg1"/>
                </a:solidFill>
              </a:rPr>
              <a:t>417hz</a:t>
            </a:r>
            <a:br>
              <a:rPr lang="en-CA" sz="3600" b="1" dirty="0">
                <a:solidFill>
                  <a:schemeClr val="bg1"/>
                </a:solidFill>
              </a:rPr>
            </a:br>
            <a:r>
              <a:rPr lang="en-CA" sz="3600" b="1" dirty="0">
                <a:solidFill>
                  <a:schemeClr val="bg1"/>
                </a:solidFill>
              </a:rPr>
              <a:t>528hz</a:t>
            </a:r>
            <a:br>
              <a:rPr lang="en-CA" sz="3600" b="1" dirty="0">
                <a:solidFill>
                  <a:schemeClr val="bg1"/>
                </a:solidFill>
              </a:rPr>
            </a:br>
            <a:r>
              <a:rPr lang="en-CA" sz="3600" b="1" dirty="0">
                <a:solidFill>
                  <a:schemeClr val="bg1"/>
                </a:solidFill>
              </a:rPr>
              <a:t>639hz</a:t>
            </a:r>
            <a:br>
              <a:rPr lang="en-CA" sz="3600" b="1" dirty="0">
                <a:solidFill>
                  <a:schemeClr val="bg1"/>
                </a:solidFill>
              </a:rPr>
            </a:br>
            <a:r>
              <a:rPr lang="en-CA" sz="3600" b="1" dirty="0">
                <a:solidFill>
                  <a:schemeClr val="bg1"/>
                </a:solidFill>
              </a:rPr>
              <a:t>741hz </a:t>
            </a:r>
            <a:br>
              <a:rPr lang="en-CA" sz="3600" b="1" dirty="0">
                <a:solidFill>
                  <a:schemeClr val="bg1"/>
                </a:solidFill>
              </a:rPr>
            </a:br>
            <a:r>
              <a:rPr lang="en-CA" sz="3600" b="1" dirty="0">
                <a:solidFill>
                  <a:schemeClr val="bg1"/>
                </a:solidFill>
              </a:rPr>
              <a:t>852 </a:t>
            </a:r>
            <a:r>
              <a:rPr lang="en-CA" sz="3600" b="1" dirty="0" err="1">
                <a:solidFill>
                  <a:schemeClr val="bg1"/>
                </a:solidFill>
              </a:rPr>
              <a:t>hz</a:t>
            </a:r>
            <a:br>
              <a:rPr lang="en-CA" sz="3600" b="1" dirty="0">
                <a:solidFill>
                  <a:schemeClr val="bg1"/>
                </a:solidFill>
              </a:rPr>
            </a:br>
            <a:br>
              <a:rPr lang="en-CA" sz="3600" b="1" dirty="0">
                <a:solidFill>
                  <a:schemeClr val="bg1"/>
                </a:solidFill>
              </a:rPr>
            </a:br>
            <a:r>
              <a:rPr lang="en-CA" sz="3600" b="1" dirty="0">
                <a:solidFill>
                  <a:schemeClr val="bg1"/>
                </a:solidFill>
              </a:rPr>
              <a:t>SEEN</a:t>
            </a:r>
            <a:br>
              <a:rPr lang="en-CA" sz="3600" b="1" dirty="0">
                <a:solidFill>
                  <a:schemeClr val="bg1"/>
                </a:solidFill>
              </a:rPr>
            </a:br>
            <a:r>
              <a:rPr lang="en-CA" sz="3600" b="1" dirty="0">
                <a:solidFill>
                  <a:schemeClr val="bg1"/>
                </a:solidFill>
              </a:rPr>
              <a:t>HEARD</a:t>
            </a:r>
            <a:br>
              <a:rPr lang="en-CA" sz="3600" b="1" dirty="0">
                <a:solidFill>
                  <a:schemeClr val="bg1"/>
                </a:solidFill>
              </a:rPr>
            </a:br>
            <a:r>
              <a:rPr lang="en-CA" sz="3600" b="1" dirty="0">
                <a:solidFill>
                  <a:schemeClr val="bg1"/>
                </a:solidFill>
              </a:rPr>
              <a:t>FELT</a:t>
            </a:r>
            <a:br>
              <a:rPr lang="en-CA" sz="3600" b="1" dirty="0">
                <a:solidFill>
                  <a:schemeClr val="bg1"/>
                </a:solidFill>
              </a:rPr>
            </a:br>
            <a:endParaRPr lang="en-CA" sz="3600" b="1" dirty="0">
              <a:solidFill>
                <a:schemeClr val="bg1"/>
              </a:solidFill>
            </a:endParaRPr>
          </a:p>
        </p:txBody>
      </p:sp>
      <p:sp>
        <p:nvSpPr>
          <p:cNvPr id="2" name="TextBox 1">
            <a:extLst>
              <a:ext uri="{FF2B5EF4-FFF2-40B4-BE49-F238E27FC236}">
                <a16:creationId xmlns:a16="http://schemas.microsoft.com/office/drawing/2014/main" id="{E2857EF3-8FEC-4773-AD38-756C567E493C}"/>
              </a:ext>
            </a:extLst>
          </p:cNvPr>
          <p:cNvSpPr txBox="1"/>
          <p:nvPr/>
        </p:nvSpPr>
        <p:spPr>
          <a:xfrm>
            <a:off x="5512069" y="1385048"/>
            <a:ext cx="6190938" cy="369332"/>
          </a:xfrm>
          <a:prstGeom prst="rect">
            <a:avLst/>
          </a:prstGeom>
          <a:noFill/>
        </p:spPr>
        <p:txBody>
          <a:bodyPr wrap="square" rtlCol="0">
            <a:spAutoFit/>
          </a:bodyPr>
          <a:lstStyle/>
          <a:p>
            <a:endParaRPr lang="en-CA" dirty="0">
              <a:highlight>
                <a:srgbClr val="800000"/>
              </a:highlight>
            </a:endParaRPr>
          </a:p>
        </p:txBody>
      </p:sp>
      <p:sp>
        <p:nvSpPr>
          <p:cNvPr id="5" name="Rectangle 4">
            <a:extLst>
              <a:ext uri="{FF2B5EF4-FFF2-40B4-BE49-F238E27FC236}">
                <a16:creationId xmlns:a16="http://schemas.microsoft.com/office/drawing/2014/main" id="{98D98F01-FE30-4276-8663-54FB1010A4BA}"/>
              </a:ext>
            </a:extLst>
          </p:cNvPr>
          <p:cNvSpPr/>
          <p:nvPr/>
        </p:nvSpPr>
        <p:spPr>
          <a:xfrm>
            <a:off x="4485018" y="70839"/>
            <a:ext cx="7836273" cy="923330"/>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528 Hz </a:t>
            </a: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TRANSFORMATION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extBox 6">
            <a:extLst>
              <a:ext uri="{FF2B5EF4-FFF2-40B4-BE49-F238E27FC236}">
                <a16:creationId xmlns:a16="http://schemas.microsoft.com/office/drawing/2014/main" id="{D79594F1-5690-494A-936C-98435117C3C9}"/>
              </a:ext>
            </a:extLst>
          </p:cNvPr>
          <p:cNvSpPr txBox="1"/>
          <p:nvPr/>
        </p:nvSpPr>
        <p:spPr>
          <a:xfrm>
            <a:off x="4998058" y="626204"/>
            <a:ext cx="6362198" cy="5632311"/>
          </a:xfrm>
          <a:prstGeom prst="rect">
            <a:avLst/>
          </a:prstGeom>
          <a:noFill/>
        </p:spPr>
        <p:txBody>
          <a:bodyPr wrap="square" rtlCol="0">
            <a:spAutoFit/>
          </a:bodyPr>
          <a:lstStyle/>
          <a:p>
            <a:endParaRPr lang="en-CA" sz="2800" dirty="0"/>
          </a:p>
          <a:p>
            <a:pPr marL="342900" indent="-342900">
              <a:buFont typeface="Arial" panose="020B0604020202020204" pitchFamily="34" charset="0"/>
              <a:buChar char="•"/>
            </a:pPr>
            <a:r>
              <a:rPr lang="en-CA" sz="2800" b="1" dirty="0"/>
              <a:t>MOST STUDIED IN THE FIELD OF SCIENCE AND MEDICINE</a:t>
            </a:r>
          </a:p>
          <a:p>
            <a:pPr marL="342900" indent="-342900">
              <a:buFont typeface="Arial" panose="020B0604020202020204" pitchFamily="34" charset="0"/>
              <a:buChar char="•"/>
            </a:pPr>
            <a:r>
              <a:rPr lang="en-CA" sz="2800" b="1" u="sng" dirty="0"/>
              <a:t>PROVEN TO RESTORE BROKEN DNA, THE SOURCE OF ALL DIS-EASE</a:t>
            </a:r>
          </a:p>
          <a:p>
            <a:pPr marL="342900" indent="-342900">
              <a:buFont typeface="Arial" panose="020B0604020202020204" pitchFamily="34" charset="0"/>
              <a:buChar char="•"/>
            </a:pPr>
            <a:r>
              <a:rPr lang="en-CA" sz="2800" b="1" dirty="0"/>
              <a:t>BALANCE HORMONES, MUSCLE TENSION, PERICARDIUM HEART MUSCLE, WEIGHT, LYMPHATIC AND CIRCULATION</a:t>
            </a:r>
          </a:p>
          <a:p>
            <a:pPr marL="342900" indent="-342900">
              <a:buFont typeface="Arial" panose="020B0604020202020204" pitchFamily="34" charset="0"/>
              <a:buChar char="•"/>
            </a:pPr>
            <a:r>
              <a:rPr lang="en-CA" sz="2800" b="1" u="sng" dirty="0"/>
              <a:t>MIRACLE FREQUENCY!</a:t>
            </a:r>
          </a:p>
          <a:p>
            <a:pPr marL="342900" indent="-342900">
              <a:buFont typeface="Arial" panose="020B0604020202020204" pitchFamily="34" charset="0"/>
              <a:buChar char="•"/>
            </a:pPr>
            <a:r>
              <a:rPr lang="en-CA" sz="2800" b="1" dirty="0"/>
              <a:t>COLOUR OF FREQUENC IS BRIGHT GREEN</a:t>
            </a:r>
          </a:p>
          <a:p>
            <a:pPr marL="342900" indent="-342900">
              <a:buFont typeface="Arial" panose="020B0604020202020204" pitchFamily="34" charset="0"/>
              <a:buChar char="•"/>
            </a:pPr>
            <a:endParaRPr lang="en-CA" sz="2400" b="1" dirty="0"/>
          </a:p>
        </p:txBody>
      </p:sp>
    </p:spTree>
    <p:extLst>
      <p:ext uri="{BB962C8B-B14F-4D97-AF65-F5344CB8AC3E}">
        <p14:creationId xmlns:p14="http://schemas.microsoft.com/office/powerpoint/2010/main" val="3321524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790879" y="532504"/>
            <a:ext cx="3694139" cy="5358046"/>
          </a:xfrm>
        </p:spPr>
        <p:txBody>
          <a:bodyPr>
            <a:normAutofit fontScale="90000"/>
          </a:bodyPr>
          <a:lstStyle/>
          <a:p>
            <a:pPr algn="ctr">
              <a:lnSpc>
                <a:spcPct val="70000"/>
              </a:lnSpc>
            </a:pPr>
            <a:r>
              <a:rPr lang="en-CA" sz="3600" b="1" dirty="0">
                <a:solidFill>
                  <a:schemeClr val="bg1"/>
                </a:solidFill>
              </a:rPr>
              <a:t>6 SOLFFEGIO TONES:</a:t>
            </a:r>
            <a:br>
              <a:rPr lang="en-CA" sz="3600" b="1" dirty="0">
                <a:solidFill>
                  <a:schemeClr val="bg1"/>
                </a:solidFill>
              </a:rPr>
            </a:br>
            <a:br>
              <a:rPr lang="en-CA" sz="3600" b="1" dirty="0">
                <a:solidFill>
                  <a:schemeClr val="bg1"/>
                </a:solidFill>
              </a:rPr>
            </a:br>
            <a:r>
              <a:rPr lang="en-CA" sz="3600" b="1" dirty="0">
                <a:solidFill>
                  <a:schemeClr val="bg1"/>
                </a:solidFill>
              </a:rPr>
              <a:t>396hz</a:t>
            </a:r>
            <a:br>
              <a:rPr lang="en-CA" sz="3600" b="1" dirty="0">
                <a:solidFill>
                  <a:schemeClr val="bg1"/>
                </a:solidFill>
              </a:rPr>
            </a:br>
            <a:r>
              <a:rPr lang="en-CA" sz="3600" b="1" dirty="0">
                <a:solidFill>
                  <a:schemeClr val="bg1"/>
                </a:solidFill>
              </a:rPr>
              <a:t>417hz</a:t>
            </a:r>
            <a:br>
              <a:rPr lang="en-CA" sz="3600" b="1" dirty="0">
                <a:solidFill>
                  <a:schemeClr val="bg1"/>
                </a:solidFill>
              </a:rPr>
            </a:br>
            <a:r>
              <a:rPr lang="en-CA" sz="3600" b="1" dirty="0">
                <a:solidFill>
                  <a:schemeClr val="bg1"/>
                </a:solidFill>
              </a:rPr>
              <a:t>528hz</a:t>
            </a:r>
            <a:br>
              <a:rPr lang="en-CA" sz="3600" b="1" dirty="0">
                <a:solidFill>
                  <a:schemeClr val="bg1"/>
                </a:solidFill>
              </a:rPr>
            </a:br>
            <a:r>
              <a:rPr lang="en-CA" sz="3600" b="1" dirty="0">
                <a:solidFill>
                  <a:schemeClr val="bg1"/>
                </a:solidFill>
              </a:rPr>
              <a:t>639hz</a:t>
            </a:r>
            <a:br>
              <a:rPr lang="en-CA" sz="3600" b="1" dirty="0">
                <a:solidFill>
                  <a:schemeClr val="bg1"/>
                </a:solidFill>
              </a:rPr>
            </a:br>
            <a:r>
              <a:rPr lang="en-CA" sz="3600" b="1" dirty="0">
                <a:solidFill>
                  <a:schemeClr val="bg1"/>
                </a:solidFill>
              </a:rPr>
              <a:t>741hz </a:t>
            </a:r>
            <a:br>
              <a:rPr lang="en-CA" sz="3600" b="1" dirty="0">
                <a:solidFill>
                  <a:schemeClr val="bg1"/>
                </a:solidFill>
              </a:rPr>
            </a:br>
            <a:r>
              <a:rPr lang="en-CA" sz="3600" b="1" dirty="0">
                <a:solidFill>
                  <a:schemeClr val="bg1"/>
                </a:solidFill>
              </a:rPr>
              <a:t>852 </a:t>
            </a:r>
            <a:r>
              <a:rPr lang="en-CA" sz="3600" b="1" dirty="0" err="1">
                <a:solidFill>
                  <a:schemeClr val="bg1"/>
                </a:solidFill>
              </a:rPr>
              <a:t>hz</a:t>
            </a:r>
            <a:br>
              <a:rPr lang="en-CA" sz="3600" b="1" dirty="0">
                <a:solidFill>
                  <a:schemeClr val="bg1"/>
                </a:solidFill>
              </a:rPr>
            </a:br>
            <a:br>
              <a:rPr lang="en-CA" sz="3600" b="1" dirty="0">
                <a:solidFill>
                  <a:schemeClr val="bg1"/>
                </a:solidFill>
              </a:rPr>
            </a:br>
            <a:r>
              <a:rPr lang="en-CA" sz="3600" b="1" dirty="0">
                <a:solidFill>
                  <a:schemeClr val="bg1"/>
                </a:solidFill>
              </a:rPr>
              <a:t>SEEN</a:t>
            </a:r>
            <a:br>
              <a:rPr lang="en-CA" sz="3600" b="1" dirty="0">
                <a:solidFill>
                  <a:schemeClr val="bg1"/>
                </a:solidFill>
              </a:rPr>
            </a:br>
            <a:r>
              <a:rPr lang="en-CA" sz="3600" b="1" dirty="0">
                <a:solidFill>
                  <a:schemeClr val="bg1"/>
                </a:solidFill>
              </a:rPr>
              <a:t>HEARD</a:t>
            </a:r>
            <a:br>
              <a:rPr lang="en-CA" sz="3600" b="1" dirty="0">
                <a:solidFill>
                  <a:schemeClr val="bg1"/>
                </a:solidFill>
              </a:rPr>
            </a:br>
            <a:r>
              <a:rPr lang="en-CA" sz="3600" b="1" dirty="0">
                <a:solidFill>
                  <a:schemeClr val="bg1"/>
                </a:solidFill>
              </a:rPr>
              <a:t>FELT</a:t>
            </a:r>
            <a:br>
              <a:rPr lang="en-CA" sz="3600" b="1" dirty="0">
                <a:solidFill>
                  <a:schemeClr val="bg1"/>
                </a:solidFill>
              </a:rPr>
            </a:br>
            <a:endParaRPr lang="en-CA" sz="3600" b="1" dirty="0">
              <a:solidFill>
                <a:schemeClr val="bg1"/>
              </a:solidFill>
            </a:endParaRPr>
          </a:p>
        </p:txBody>
      </p:sp>
      <p:sp>
        <p:nvSpPr>
          <p:cNvPr id="2" name="TextBox 1">
            <a:extLst>
              <a:ext uri="{FF2B5EF4-FFF2-40B4-BE49-F238E27FC236}">
                <a16:creationId xmlns:a16="http://schemas.microsoft.com/office/drawing/2014/main" id="{E2857EF3-8FEC-4773-AD38-756C567E493C}"/>
              </a:ext>
            </a:extLst>
          </p:cNvPr>
          <p:cNvSpPr txBox="1"/>
          <p:nvPr/>
        </p:nvSpPr>
        <p:spPr>
          <a:xfrm>
            <a:off x="5512069" y="1385048"/>
            <a:ext cx="6190938" cy="369332"/>
          </a:xfrm>
          <a:prstGeom prst="rect">
            <a:avLst/>
          </a:prstGeom>
          <a:noFill/>
        </p:spPr>
        <p:txBody>
          <a:bodyPr wrap="square" rtlCol="0">
            <a:spAutoFit/>
          </a:bodyPr>
          <a:lstStyle/>
          <a:p>
            <a:endParaRPr lang="en-CA" dirty="0">
              <a:highlight>
                <a:srgbClr val="800000"/>
              </a:highlight>
            </a:endParaRPr>
          </a:p>
        </p:txBody>
      </p:sp>
      <p:sp>
        <p:nvSpPr>
          <p:cNvPr id="5" name="Rectangle 4">
            <a:extLst>
              <a:ext uri="{FF2B5EF4-FFF2-40B4-BE49-F238E27FC236}">
                <a16:creationId xmlns:a16="http://schemas.microsoft.com/office/drawing/2014/main" id="{98D98F01-FE30-4276-8663-54FB1010A4BA}"/>
              </a:ext>
            </a:extLst>
          </p:cNvPr>
          <p:cNvSpPr/>
          <p:nvPr/>
        </p:nvSpPr>
        <p:spPr>
          <a:xfrm>
            <a:off x="4485018" y="257919"/>
            <a:ext cx="7836273"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639</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Hz </a:t>
            </a: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BRIDGE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extBox 6">
            <a:extLst>
              <a:ext uri="{FF2B5EF4-FFF2-40B4-BE49-F238E27FC236}">
                <a16:creationId xmlns:a16="http://schemas.microsoft.com/office/drawing/2014/main" id="{D79594F1-5690-494A-936C-98435117C3C9}"/>
              </a:ext>
            </a:extLst>
          </p:cNvPr>
          <p:cNvSpPr txBox="1"/>
          <p:nvPr/>
        </p:nvSpPr>
        <p:spPr>
          <a:xfrm>
            <a:off x="5123186" y="1181249"/>
            <a:ext cx="6362198" cy="4955203"/>
          </a:xfrm>
          <a:prstGeom prst="rect">
            <a:avLst/>
          </a:prstGeom>
          <a:noFill/>
        </p:spPr>
        <p:txBody>
          <a:bodyPr wrap="square" rtlCol="0">
            <a:spAutoFit/>
          </a:bodyPr>
          <a:lstStyle/>
          <a:p>
            <a:endParaRPr lang="en-CA" sz="2800" dirty="0"/>
          </a:p>
          <a:p>
            <a:pPr marL="342900" indent="-342900">
              <a:buFont typeface="Arial" panose="020B0604020202020204" pitchFamily="34" charset="0"/>
              <a:buChar char="•"/>
            </a:pPr>
            <a:r>
              <a:rPr lang="en-CA" sz="3200" b="1" dirty="0"/>
              <a:t>SEEMS TO FOSTER FORGIVENESS</a:t>
            </a:r>
          </a:p>
          <a:p>
            <a:pPr marL="342900" indent="-342900">
              <a:buFont typeface="Arial" panose="020B0604020202020204" pitchFamily="34" charset="0"/>
              <a:buChar char="•"/>
            </a:pPr>
            <a:r>
              <a:rPr lang="en-CA" sz="3200" b="1" dirty="0"/>
              <a:t>HELPS YOU </a:t>
            </a:r>
            <a:r>
              <a:rPr lang="en-CA" sz="3200" b="1" i="1" dirty="0"/>
              <a:t>GET OVER YOURSELF</a:t>
            </a:r>
          </a:p>
          <a:p>
            <a:pPr marL="342900" indent="-342900">
              <a:buFont typeface="Arial" panose="020B0604020202020204" pitchFamily="34" charset="0"/>
              <a:buChar char="•"/>
            </a:pPr>
            <a:r>
              <a:rPr lang="en-CA" sz="3200" b="1" dirty="0"/>
              <a:t>MAY PEACE WITH ONE ANOTHER</a:t>
            </a:r>
          </a:p>
          <a:p>
            <a:pPr marL="342900" indent="-342900">
              <a:buFont typeface="Arial" panose="020B0604020202020204" pitchFamily="34" charset="0"/>
              <a:buChar char="•"/>
            </a:pPr>
            <a:r>
              <a:rPr lang="en-CA" sz="3200" b="1" dirty="0"/>
              <a:t>MAY BE EFFECTIVE FOR ENDOCRINE SYSTEM</a:t>
            </a:r>
          </a:p>
          <a:p>
            <a:pPr marL="342900" indent="-342900">
              <a:buFont typeface="Arial" panose="020B0604020202020204" pitchFamily="34" charset="0"/>
              <a:buChar char="•"/>
            </a:pPr>
            <a:r>
              <a:rPr lang="en-CA" sz="3200" b="1" dirty="0"/>
              <a:t>ADRENAL GLANDS AND GALLBLADDER</a:t>
            </a:r>
          </a:p>
          <a:p>
            <a:pPr marL="342900" indent="-342900">
              <a:buFont typeface="Arial" panose="020B0604020202020204" pitchFamily="34" charset="0"/>
              <a:buChar char="•"/>
            </a:pPr>
            <a:r>
              <a:rPr lang="en-CA" sz="3200" b="1" dirty="0"/>
              <a:t>COLOUR OF THIS FREQUENCY IS BLUE </a:t>
            </a:r>
          </a:p>
        </p:txBody>
      </p:sp>
    </p:spTree>
    <p:extLst>
      <p:ext uri="{BB962C8B-B14F-4D97-AF65-F5344CB8AC3E}">
        <p14:creationId xmlns:p14="http://schemas.microsoft.com/office/powerpoint/2010/main" val="3722341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790879" y="532504"/>
            <a:ext cx="3694139" cy="5358046"/>
          </a:xfrm>
        </p:spPr>
        <p:txBody>
          <a:bodyPr>
            <a:normAutofit fontScale="90000"/>
          </a:bodyPr>
          <a:lstStyle/>
          <a:p>
            <a:pPr algn="ctr">
              <a:lnSpc>
                <a:spcPct val="70000"/>
              </a:lnSpc>
            </a:pPr>
            <a:r>
              <a:rPr lang="en-CA" sz="3600" b="1" dirty="0">
                <a:solidFill>
                  <a:schemeClr val="bg1"/>
                </a:solidFill>
              </a:rPr>
              <a:t>6 SOFFEGIO TONES:</a:t>
            </a:r>
            <a:br>
              <a:rPr lang="en-CA" sz="3600" b="1" dirty="0">
                <a:solidFill>
                  <a:schemeClr val="bg1"/>
                </a:solidFill>
              </a:rPr>
            </a:br>
            <a:br>
              <a:rPr lang="en-CA" sz="3600" b="1" dirty="0">
                <a:solidFill>
                  <a:schemeClr val="bg1"/>
                </a:solidFill>
              </a:rPr>
            </a:br>
            <a:r>
              <a:rPr lang="en-CA" sz="3600" b="1" dirty="0">
                <a:solidFill>
                  <a:schemeClr val="bg1"/>
                </a:solidFill>
              </a:rPr>
              <a:t>396hz</a:t>
            </a:r>
            <a:br>
              <a:rPr lang="en-CA" sz="3600" b="1" dirty="0">
                <a:solidFill>
                  <a:schemeClr val="bg1"/>
                </a:solidFill>
              </a:rPr>
            </a:br>
            <a:r>
              <a:rPr lang="en-CA" sz="3600" b="1" dirty="0">
                <a:solidFill>
                  <a:schemeClr val="bg1"/>
                </a:solidFill>
              </a:rPr>
              <a:t>417hz</a:t>
            </a:r>
            <a:br>
              <a:rPr lang="en-CA" sz="3600" b="1" dirty="0">
                <a:solidFill>
                  <a:schemeClr val="bg1"/>
                </a:solidFill>
              </a:rPr>
            </a:br>
            <a:r>
              <a:rPr lang="en-CA" sz="3600" b="1" dirty="0">
                <a:solidFill>
                  <a:schemeClr val="bg1"/>
                </a:solidFill>
              </a:rPr>
              <a:t>528hz</a:t>
            </a:r>
            <a:br>
              <a:rPr lang="en-CA" sz="3600" b="1" dirty="0">
                <a:solidFill>
                  <a:schemeClr val="bg1"/>
                </a:solidFill>
              </a:rPr>
            </a:br>
            <a:r>
              <a:rPr lang="en-CA" sz="3600" b="1" dirty="0">
                <a:solidFill>
                  <a:schemeClr val="bg1"/>
                </a:solidFill>
              </a:rPr>
              <a:t>639hz</a:t>
            </a:r>
            <a:br>
              <a:rPr lang="en-CA" sz="3600" b="1" dirty="0">
                <a:solidFill>
                  <a:schemeClr val="bg1"/>
                </a:solidFill>
              </a:rPr>
            </a:br>
            <a:r>
              <a:rPr lang="en-CA" sz="3600" b="1" dirty="0">
                <a:solidFill>
                  <a:schemeClr val="bg1"/>
                </a:solidFill>
              </a:rPr>
              <a:t>741hz </a:t>
            </a:r>
            <a:br>
              <a:rPr lang="en-CA" sz="3600" b="1" dirty="0">
                <a:solidFill>
                  <a:schemeClr val="bg1"/>
                </a:solidFill>
              </a:rPr>
            </a:br>
            <a:r>
              <a:rPr lang="en-CA" sz="3600" b="1" dirty="0">
                <a:solidFill>
                  <a:schemeClr val="bg1"/>
                </a:solidFill>
              </a:rPr>
              <a:t>852 </a:t>
            </a:r>
            <a:r>
              <a:rPr lang="en-CA" sz="3600" b="1" dirty="0" err="1">
                <a:solidFill>
                  <a:schemeClr val="bg1"/>
                </a:solidFill>
              </a:rPr>
              <a:t>hz</a:t>
            </a:r>
            <a:br>
              <a:rPr lang="en-CA" sz="3600" b="1" dirty="0">
                <a:solidFill>
                  <a:schemeClr val="bg1"/>
                </a:solidFill>
              </a:rPr>
            </a:br>
            <a:br>
              <a:rPr lang="en-CA" sz="3600" b="1" dirty="0">
                <a:solidFill>
                  <a:schemeClr val="bg1"/>
                </a:solidFill>
              </a:rPr>
            </a:br>
            <a:r>
              <a:rPr lang="en-CA" sz="3600" b="1" dirty="0">
                <a:solidFill>
                  <a:schemeClr val="bg1"/>
                </a:solidFill>
              </a:rPr>
              <a:t>SEEN</a:t>
            </a:r>
            <a:br>
              <a:rPr lang="en-CA" sz="3600" b="1" dirty="0">
                <a:solidFill>
                  <a:schemeClr val="bg1"/>
                </a:solidFill>
              </a:rPr>
            </a:br>
            <a:r>
              <a:rPr lang="en-CA" sz="3600" b="1" dirty="0">
                <a:solidFill>
                  <a:schemeClr val="bg1"/>
                </a:solidFill>
              </a:rPr>
              <a:t>HEARD</a:t>
            </a:r>
            <a:br>
              <a:rPr lang="en-CA" sz="3600" b="1" dirty="0">
                <a:solidFill>
                  <a:schemeClr val="bg1"/>
                </a:solidFill>
              </a:rPr>
            </a:br>
            <a:r>
              <a:rPr lang="en-CA" sz="3600" b="1" dirty="0">
                <a:solidFill>
                  <a:schemeClr val="bg1"/>
                </a:solidFill>
              </a:rPr>
              <a:t>FELT</a:t>
            </a:r>
            <a:br>
              <a:rPr lang="en-CA" sz="3600" b="1" dirty="0">
                <a:solidFill>
                  <a:schemeClr val="bg1"/>
                </a:solidFill>
              </a:rPr>
            </a:br>
            <a:endParaRPr lang="en-CA" sz="3600" b="1" dirty="0">
              <a:solidFill>
                <a:schemeClr val="bg1"/>
              </a:solidFill>
            </a:endParaRPr>
          </a:p>
        </p:txBody>
      </p:sp>
      <p:sp>
        <p:nvSpPr>
          <p:cNvPr id="2" name="TextBox 1">
            <a:extLst>
              <a:ext uri="{FF2B5EF4-FFF2-40B4-BE49-F238E27FC236}">
                <a16:creationId xmlns:a16="http://schemas.microsoft.com/office/drawing/2014/main" id="{E2857EF3-8FEC-4773-AD38-756C567E493C}"/>
              </a:ext>
            </a:extLst>
          </p:cNvPr>
          <p:cNvSpPr txBox="1"/>
          <p:nvPr/>
        </p:nvSpPr>
        <p:spPr>
          <a:xfrm>
            <a:off x="5512069" y="1385048"/>
            <a:ext cx="6190938" cy="369332"/>
          </a:xfrm>
          <a:prstGeom prst="rect">
            <a:avLst/>
          </a:prstGeom>
          <a:noFill/>
        </p:spPr>
        <p:txBody>
          <a:bodyPr wrap="square" rtlCol="0">
            <a:spAutoFit/>
          </a:bodyPr>
          <a:lstStyle/>
          <a:p>
            <a:endParaRPr lang="en-CA" dirty="0">
              <a:highlight>
                <a:srgbClr val="800000"/>
              </a:highlight>
            </a:endParaRPr>
          </a:p>
        </p:txBody>
      </p:sp>
      <p:sp>
        <p:nvSpPr>
          <p:cNvPr id="5" name="Rectangle 4">
            <a:extLst>
              <a:ext uri="{FF2B5EF4-FFF2-40B4-BE49-F238E27FC236}">
                <a16:creationId xmlns:a16="http://schemas.microsoft.com/office/drawing/2014/main" id="{98D98F01-FE30-4276-8663-54FB1010A4BA}"/>
              </a:ext>
            </a:extLst>
          </p:cNvPr>
          <p:cNvSpPr/>
          <p:nvPr/>
        </p:nvSpPr>
        <p:spPr>
          <a:xfrm>
            <a:off x="4485018" y="257919"/>
            <a:ext cx="7836273" cy="923330"/>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741 Hz </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GREAT AWAKENING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extBox 6">
            <a:extLst>
              <a:ext uri="{FF2B5EF4-FFF2-40B4-BE49-F238E27FC236}">
                <a16:creationId xmlns:a16="http://schemas.microsoft.com/office/drawing/2014/main" id="{D79594F1-5690-494A-936C-98435117C3C9}"/>
              </a:ext>
            </a:extLst>
          </p:cNvPr>
          <p:cNvSpPr txBox="1"/>
          <p:nvPr/>
        </p:nvSpPr>
        <p:spPr>
          <a:xfrm>
            <a:off x="5123186" y="1181249"/>
            <a:ext cx="6362198" cy="4462760"/>
          </a:xfrm>
          <a:prstGeom prst="rect">
            <a:avLst/>
          </a:prstGeom>
          <a:noFill/>
        </p:spPr>
        <p:txBody>
          <a:bodyPr wrap="square" rtlCol="0">
            <a:spAutoFit/>
          </a:bodyPr>
          <a:lstStyle/>
          <a:p>
            <a:pPr marL="457200" indent="-457200">
              <a:buFont typeface="Arial" panose="020B0604020202020204" pitchFamily="34" charset="0"/>
              <a:buChar char="•"/>
            </a:pPr>
            <a:endParaRPr lang="en-CA" sz="3200" dirty="0"/>
          </a:p>
          <a:p>
            <a:pPr marL="457200" indent="-457200">
              <a:buFont typeface="Arial" panose="020B0604020202020204" pitchFamily="34" charset="0"/>
              <a:buChar char="•"/>
            </a:pPr>
            <a:r>
              <a:rPr lang="en-CA" sz="2800" b="1" dirty="0"/>
              <a:t>MOST PEOPLE FIND HAS PROFOUND EFFECT ON EMOTIONS</a:t>
            </a:r>
          </a:p>
          <a:p>
            <a:pPr marL="457200" indent="-457200">
              <a:buFont typeface="Arial" panose="020B0604020202020204" pitchFamily="34" charset="0"/>
              <a:buChar char="•"/>
            </a:pPr>
            <a:r>
              <a:rPr lang="en-CA" sz="2800" b="1" dirty="0"/>
              <a:t>CLEANSING TEARS, AWARENESS OF SPIRITUAL LIFE, CALL OF GOD</a:t>
            </a:r>
          </a:p>
          <a:p>
            <a:pPr marL="457200" indent="-457200">
              <a:buFont typeface="Arial" panose="020B0604020202020204" pitchFamily="34" charset="0"/>
              <a:buChar char="•"/>
            </a:pPr>
            <a:r>
              <a:rPr lang="en-CA" sz="2800" b="1" dirty="0"/>
              <a:t>MAY IMPROVE THYMUS FUNCTION, CLEANSE INFECTION, IMPROVE FUNCTION OF PANCREASE, HEART, BLOOD AND CIRCULATORY SYSTEM</a:t>
            </a:r>
          </a:p>
          <a:p>
            <a:pPr marL="457200" indent="-457200">
              <a:buFont typeface="Arial" panose="020B0604020202020204" pitchFamily="34" charset="0"/>
              <a:buChar char="•"/>
            </a:pPr>
            <a:r>
              <a:rPr lang="en-CA" sz="2800" b="1" dirty="0"/>
              <a:t>CORRESPONDING COLOUR IS INDIGO</a:t>
            </a:r>
          </a:p>
        </p:txBody>
      </p:sp>
    </p:spTree>
    <p:extLst>
      <p:ext uri="{BB962C8B-B14F-4D97-AF65-F5344CB8AC3E}">
        <p14:creationId xmlns:p14="http://schemas.microsoft.com/office/powerpoint/2010/main" val="382594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his mouth open&#10;&#10;Description generated with high confidence">
            <a:extLst>
              <a:ext uri="{FF2B5EF4-FFF2-40B4-BE49-F238E27FC236}">
                <a16:creationId xmlns:a16="http://schemas.microsoft.com/office/drawing/2014/main" id="{D31A5386-A0E0-4B8D-8C12-CDE9CA03374C}"/>
              </a:ext>
            </a:extLst>
          </p:cNvPr>
          <p:cNvPicPr>
            <a:picLocks noChangeAspect="1"/>
          </p:cNvPicPr>
          <p:nvPr/>
        </p:nvPicPr>
        <p:blipFill rotWithShape="1">
          <a:blip r:embed="rId2">
            <a:extLst>
              <a:ext uri="{28A0092B-C50C-407E-A947-70E740481C1C}">
                <a14:useLocalDpi xmlns:a14="http://schemas.microsoft.com/office/drawing/2010/main" val="0"/>
              </a:ext>
            </a:extLst>
          </a:blip>
          <a:srcRect t="1747"/>
          <a:stretch/>
        </p:blipFill>
        <p:spPr>
          <a:xfrm>
            <a:off x="20" y="10"/>
            <a:ext cx="12191980" cy="6857990"/>
          </a:xfrm>
          <a:prstGeom prst="rect">
            <a:avLst/>
          </a:prstGeom>
        </p:spPr>
      </p:pic>
    </p:spTree>
    <p:extLst>
      <p:ext uri="{BB962C8B-B14F-4D97-AF65-F5344CB8AC3E}">
        <p14:creationId xmlns:p14="http://schemas.microsoft.com/office/powerpoint/2010/main" val="133691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790879" y="532504"/>
            <a:ext cx="3694139" cy="5358046"/>
          </a:xfrm>
        </p:spPr>
        <p:txBody>
          <a:bodyPr>
            <a:normAutofit fontScale="90000"/>
          </a:bodyPr>
          <a:lstStyle/>
          <a:p>
            <a:pPr algn="ctr">
              <a:lnSpc>
                <a:spcPct val="70000"/>
              </a:lnSpc>
            </a:pPr>
            <a:r>
              <a:rPr lang="en-CA" sz="3600" b="1" dirty="0">
                <a:solidFill>
                  <a:schemeClr val="bg1"/>
                </a:solidFill>
              </a:rPr>
              <a:t>6 SOFFEGIO TONES:</a:t>
            </a:r>
            <a:br>
              <a:rPr lang="en-CA" sz="3600" b="1" dirty="0">
                <a:solidFill>
                  <a:schemeClr val="bg1"/>
                </a:solidFill>
              </a:rPr>
            </a:br>
            <a:br>
              <a:rPr lang="en-CA" sz="3600" b="1" dirty="0">
                <a:solidFill>
                  <a:schemeClr val="bg1"/>
                </a:solidFill>
              </a:rPr>
            </a:br>
            <a:r>
              <a:rPr lang="en-CA" sz="3600" b="1" dirty="0">
                <a:solidFill>
                  <a:schemeClr val="bg1"/>
                </a:solidFill>
              </a:rPr>
              <a:t>396hz</a:t>
            </a:r>
            <a:br>
              <a:rPr lang="en-CA" sz="3600" b="1" dirty="0">
                <a:solidFill>
                  <a:schemeClr val="bg1"/>
                </a:solidFill>
              </a:rPr>
            </a:br>
            <a:r>
              <a:rPr lang="en-CA" sz="3600" b="1" dirty="0">
                <a:solidFill>
                  <a:schemeClr val="bg1"/>
                </a:solidFill>
              </a:rPr>
              <a:t>417hz</a:t>
            </a:r>
            <a:br>
              <a:rPr lang="en-CA" sz="3600" b="1" dirty="0">
                <a:solidFill>
                  <a:schemeClr val="bg1"/>
                </a:solidFill>
              </a:rPr>
            </a:br>
            <a:r>
              <a:rPr lang="en-CA" sz="3600" b="1" dirty="0">
                <a:solidFill>
                  <a:schemeClr val="bg1"/>
                </a:solidFill>
              </a:rPr>
              <a:t>528hz</a:t>
            </a:r>
            <a:br>
              <a:rPr lang="en-CA" sz="3600" b="1" dirty="0">
                <a:solidFill>
                  <a:schemeClr val="bg1"/>
                </a:solidFill>
              </a:rPr>
            </a:br>
            <a:r>
              <a:rPr lang="en-CA" sz="3600" b="1" dirty="0">
                <a:solidFill>
                  <a:schemeClr val="bg1"/>
                </a:solidFill>
              </a:rPr>
              <a:t>639hz</a:t>
            </a:r>
            <a:br>
              <a:rPr lang="en-CA" sz="3600" b="1" dirty="0">
                <a:solidFill>
                  <a:schemeClr val="bg1"/>
                </a:solidFill>
              </a:rPr>
            </a:br>
            <a:r>
              <a:rPr lang="en-CA" sz="3600" b="1" dirty="0">
                <a:solidFill>
                  <a:schemeClr val="bg1"/>
                </a:solidFill>
              </a:rPr>
              <a:t>741hz </a:t>
            </a:r>
            <a:br>
              <a:rPr lang="en-CA" sz="3600" b="1" dirty="0">
                <a:solidFill>
                  <a:schemeClr val="bg1"/>
                </a:solidFill>
              </a:rPr>
            </a:br>
            <a:r>
              <a:rPr lang="en-CA" sz="3600" b="1" dirty="0">
                <a:solidFill>
                  <a:schemeClr val="bg1"/>
                </a:solidFill>
              </a:rPr>
              <a:t>852 </a:t>
            </a:r>
            <a:r>
              <a:rPr lang="en-CA" sz="3600" b="1" dirty="0" err="1">
                <a:solidFill>
                  <a:schemeClr val="bg1"/>
                </a:solidFill>
              </a:rPr>
              <a:t>hz</a:t>
            </a:r>
            <a:br>
              <a:rPr lang="en-CA" sz="3600" b="1" dirty="0">
                <a:solidFill>
                  <a:schemeClr val="bg1"/>
                </a:solidFill>
              </a:rPr>
            </a:br>
            <a:br>
              <a:rPr lang="en-CA" sz="3600" b="1" dirty="0">
                <a:solidFill>
                  <a:schemeClr val="bg1"/>
                </a:solidFill>
              </a:rPr>
            </a:br>
            <a:r>
              <a:rPr lang="en-CA" sz="3600" b="1" dirty="0">
                <a:solidFill>
                  <a:schemeClr val="bg1"/>
                </a:solidFill>
              </a:rPr>
              <a:t>SEEN</a:t>
            </a:r>
            <a:br>
              <a:rPr lang="en-CA" sz="3600" b="1" dirty="0">
                <a:solidFill>
                  <a:schemeClr val="bg1"/>
                </a:solidFill>
              </a:rPr>
            </a:br>
            <a:r>
              <a:rPr lang="en-CA" sz="3600" b="1" dirty="0">
                <a:solidFill>
                  <a:schemeClr val="bg1"/>
                </a:solidFill>
              </a:rPr>
              <a:t>HEARD</a:t>
            </a:r>
            <a:br>
              <a:rPr lang="en-CA" sz="3600" b="1" dirty="0">
                <a:solidFill>
                  <a:schemeClr val="bg1"/>
                </a:solidFill>
              </a:rPr>
            </a:br>
            <a:r>
              <a:rPr lang="en-CA" sz="3600" b="1" dirty="0">
                <a:solidFill>
                  <a:schemeClr val="bg1"/>
                </a:solidFill>
              </a:rPr>
              <a:t>FELT</a:t>
            </a:r>
            <a:br>
              <a:rPr lang="en-CA" sz="3600" b="1" dirty="0">
                <a:solidFill>
                  <a:schemeClr val="bg1"/>
                </a:solidFill>
              </a:rPr>
            </a:br>
            <a:endParaRPr lang="en-CA" sz="3600" b="1" dirty="0">
              <a:solidFill>
                <a:schemeClr val="bg1"/>
              </a:solidFill>
            </a:endParaRPr>
          </a:p>
        </p:txBody>
      </p:sp>
      <p:sp>
        <p:nvSpPr>
          <p:cNvPr id="2" name="TextBox 1">
            <a:extLst>
              <a:ext uri="{FF2B5EF4-FFF2-40B4-BE49-F238E27FC236}">
                <a16:creationId xmlns:a16="http://schemas.microsoft.com/office/drawing/2014/main" id="{E2857EF3-8FEC-4773-AD38-756C567E493C}"/>
              </a:ext>
            </a:extLst>
          </p:cNvPr>
          <p:cNvSpPr txBox="1"/>
          <p:nvPr/>
        </p:nvSpPr>
        <p:spPr>
          <a:xfrm>
            <a:off x="5512069" y="1385048"/>
            <a:ext cx="6190938" cy="369332"/>
          </a:xfrm>
          <a:prstGeom prst="rect">
            <a:avLst/>
          </a:prstGeom>
          <a:noFill/>
        </p:spPr>
        <p:txBody>
          <a:bodyPr wrap="square" rtlCol="0">
            <a:spAutoFit/>
          </a:bodyPr>
          <a:lstStyle/>
          <a:p>
            <a:endParaRPr lang="en-CA" dirty="0">
              <a:highlight>
                <a:srgbClr val="800000"/>
              </a:highlight>
            </a:endParaRPr>
          </a:p>
        </p:txBody>
      </p:sp>
      <p:sp>
        <p:nvSpPr>
          <p:cNvPr id="5" name="Rectangle 4">
            <a:extLst>
              <a:ext uri="{FF2B5EF4-FFF2-40B4-BE49-F238E27FC236}">
                <a16:creationId xmlns:a16="http://schemas.microsoft.com/office/drawing/2014/main" id="{98D98F01-FE30-4276-8663-54FB1010A4BA}"/>
              </a:ext>
            </a:extLst>
          </p:cNvPr>
          <p:cNvSpPr/>
          <p:nvPr/>
        </p:nvSpPr>
        <p:spPr>
          <a:xfrm>
            <a:off x="4669191" y="532504"/>
            <a:ext cx="7836273"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852</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Hz </a:t>
            </a: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t>
            </a:r>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MAJESTIC</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extBox 6">
            <a:extLst>
              <a:ext uri="{FF2B5EF4-FFF2-40B4-BE49-F238E27FC236}">
                <a16:creationId xmlns:a16="http://schemas.microsoft.com/office/drawing/2014/main" id="{D79594F1-5690-494A-936C-98435117C3C9}"/>
              </a:ext>
            </a:extLst>
          </p:cNvPr>
          <p:cNvSpPr txBox="1"/>
          <p:nvPr/>
        </p:nvSpPr>
        <p:spPr>
          <a:xfrm>
            <a:off x="5123186" y="1181249"/>
            <a:ext cx="6362198" cy="3170099"/>
          </a:xfrm>
          <a:prstGeom prst="rect">
            <a:avLst/>
          </a:prstGeom>
          <a:noFill/>
        </p:spPr>
        <p:txBody>
          <a:bodyPr wrap="square" rtlCol="0">
            <a:spAutoFit/>
          </a:bodyPr>
          <a:lstStyle/>
          <a:p>
            <a:pPr marL="457200" indent="-457200">
              <a:buFont typeface="Arial" panose="020B0604020202020204" pitchFamily="34" charset="0"/>
              <a:buChar char="•"/>
            </a:pPr>
            <a:endParaRPr lang="en-CA" sz="3200" dirty="0"/>
          </a:p>
          <a:p>
            <a:pPr marL="457200" indent="-457200">
              <a:buFont typeface="Arial" panose="020B0604020202020204" pitchFamily="34" charset="0"/>
              <a:buChar char="•"/>
            </a:pPr>
            <a:r>
              <a:rPr lang="en-CA" sz="2800" b="1" dirty="0"/>
              <a:t>CELEBRATION OF KING OF KINGS!</a:t>
            </a:r>
          </a:p>
          <a:p>
            <a:pPr marL="457200" indent="-457200">
              <a:buFont typeface="Arial" panose="020B0604020202020204" pitchFamily="34" charset="0"/>
              <a:buChar char="•"/>
            </a:pPr>
            <a:r>
              <a:rPr lang="en-CA" sz="2800" b="1" dirty="0"/>
              <a:t>PURELY SPIRITUAL FREQUENCY</a:t>
            </a:r>
          </a:p>
          <a:p>
            <a:pPr marL="457200" indent="-457200">
              <a:buFont typeface="Arial" panose="020B0604020202020204" pitchFamily="34" charset="0"/>
              <a:buChar char="•"/>
            </a:pPr>
            <a:r>
              <a:rPr lang="en-CA" sz="2800" b="1" dirty="0"/>
              <a:t>NO KNOWN PSYCHOLOGIAL AFFECT</a:t>
            </a:r>
          </a:p>
          <a:p>
            <a:pPr marL="457200" indent="-457200">
              <a:buFont typeface="Arial" panose="020B0604020202020204" pitchFamily="34" charset="0"/>
              <a:buChar char="•"/>
            </a:pPr>
            <a:r>
              <a:rPr lang="en-CA" sz="2800" b="1" dirty="0"/>
              <a:t>ABILITY TO CONECT US IN WORSHIP</a:t>
            </a:r>
          </a:p>
          <a:p>
            <a:pPr marL="457200" indent="-457200">
              <a:buFont typeface="Arial" panose="020B0604020202020204" pitchFamily="34" charset="0"/>
              <a:buChar char="•"/>
            </a:pPr>
            <a:r>
              <a:rPr lang="en-CA" sz="2800" b="1" dirty="0"/>
              <a:t>COLOUR FREQUENCY IS DEEP PURPLE</a:t>
            </a:r>
          </a:p>
          <a:p>
            <a:pPr marL="457200" indent="-457200">
              <a:buFont typeface="Arial" panose="020B0604020202020204" pitchFamily="34" charset="0"/>
              <a:buChar char="•"/>
            </a:pPr>
            <a:endParaRPr lang="en-CA" sz="2800" b="1" dirty="0"/>
          </a:p>
        </p:txBody>
      </p:sp>
    </p:spTree>
    <p:extLst>
      <p:ext uri="{BB962C8B-B14F-4D97-AF65-F5344CB8AC3E}">
        <p14:creationId xmlns:p14="http://schemas.microsoft.com/office/powerpoint/2010/main" val="1554451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790879" y="532504"/>
            <a:ext cx="3694139" cy="5358046"/>
          </a:xfrm>
        </p:spPr>
        <p:txBody>
          <a:bodyPr>
            <a:normAutofit fontScale="90000"/>
          </a:bodyPr>
          <a:lstStyle/>
          <a:p>
            <a:pPr algn="ctr">
              <a:lnSpc>
                <a:spcPct val="70000"/>
              </a:lnSpc>
            </a:pPr>
            <a:r>
              <a:rPr lang="en-CA" sz="3600" b="1" dirty="0">
                <a:solidFill>
                  <a:schemeClr val="bg1"/>
                </a:solidFill>
              </a:rPr>
              <a:t>6 SOFFEGIO TONES:</a:t>
            </a:r>
            <a:br>
              <a:rPr lang="en-CA" sz="3600" b="1" dirty="0">
                <a:solidFill>
                  <a:schemeClr val="bg1"/>
                </a:solidFill>
              </a:rPr>
            </a:br>
            <a:br>
              <a:rPr lang="en-CA" sz="3600" b="1" dirty="0">
                <a:solidFill>
                  <a:schemeClr val="bg1"/>
                </a:solidFill>
              </a:rPr>
            </a:br>
            <a:r>
              <a:rPr lang="en-CA" sz="3600" b="1" dirty="0">
                <a:solidFill>
                  <a:schemeClr val="bg1"/>
                </a:solidFill>
              </a:rPr>
              <a:t>396hz</a:t>
            </a:r>
            <a:br>
              <a:rPr lang="en-CA" sz="3600" b="1" dirty="0">
                <a:solidFill>
                  <a:schemeClr val="bg1"/>
                </a:solidFill>
              </a:rPr>
            </a:br>
            <a:r>
              <a:rPr lang="en-CA" sz="3600" b="1" dirty="0">
                <a:solidFill>
                  <a:schemeClr val="bg1"/>
                </a:solidFill>
              </a:rPr>
              <a:t>417hz</a:t>
            </a:r>
            <a:br>
              <a:rPr lang="en-CA" sz="3600" b="1" dirty="0">
                <a:solidFill>
                  <a:schemeClr val="bg1"/>
                </a:solidFill>
              </a:rPr>
            </a:br>
            <a:r>
              <a:rPr lang="en-CA" sz="3600" b="1" dirty="0">
                <a:solidFill>
                  <a:schemeClr val="bg1"/>
                </a:solidFill>
              </a:rPr>
              <a:t>528hz</a:t>
            </a:r>
            <a:br>
              <a:rPr lang="en-CA" sz="3600" b="1" dirty="0">
                <a:solidFill>
                  <a:schemeClr val="bg1"/>
                </a:solidFill>
              </a:rPr>
            </a:br>
            <a:r>
              <a:rPr lang="en-CA" sz="3600" b="1" dirty="0">
                <a:solidFill>
                  <a:schemeClr val="bg1"/>
                </a:solidFill>
              </a:rPr>
              <a:t>639hz</a:t>
            </a:r>
            <a:br>
              <a:rPr lang="en-CA" sz="3600" b="1" dirty="0">
                <a:solidFill>
                  <a:schemeClr val="bg1"/>
                </a:solidFill>
              </a:rPr>
            </a:br>
            <a:r>
              <a:rPr lang="en-CA" sz="3600" b="1" dirty="0">
                <a:solidFill>
                  <a:schemeClr val="bg1"/>
                </a:solidFill>
              </a:rPr>
              <a:t>741hz </a:t>
            </a:r>
            <a:br>
              <a:rPr lang="en-CA" sz="3600" b="1" dirty="0">
                <a:solidFill>
                  <a:schemeClr val="bg1"/>
                </a:solidFill>
              </a:rPr>
            </a:br>
            <a:r>
              <a:rPr lang="en-CA" sz="3600" b="1" dirty="0">
                <a:solidFill>
                  <a:schemeClr val="bg1"/>
                </a:solidFill>
              </a:rPr>
              <a:t>852 </a:t>
            </a:r>
            <a:r>
              <a:rPr lang="en-CA" sz="3600" b="1" dirty="0" err="1">
                <a:solidFill>
                  <a:schemeClr val="bg1"/>
                </a:solidFill>
              </a:rPr>
              <a:t>hz</a:t>
            </a:r>
            <a:br>
              <a:rPr lang="en-CA" sz="3600" b="1" dirty="0">
                <a:solidFill>
                  <a:schemeClr val="bg1"/>
                </a:solidFill>
              </a:rPr>
            </a:br>
            <a:br>
              <a:rPr lang="en-CA" sz="3600" b="1" dirty="0">
                <a:solidFill>
                  <a:schemeClr val="bg1"/>
                </a:solidFill>
              </a:rPr>
            </a:br>
            <a:r>
              <a:rPr lang="en-CA" sz="3600" b="1" dirty="0">
                <a:solidFill>
                  <a:schemeClr val="bg1"/>
                </a:solidFill>
              </a:rPr>
              <a:t>SEEN</a:t>
            </a:r>
            <a:br>
              <a:rPr lang="en-CA" sz="3600" b="1" dirty="0">
                <a:solidFill>
                  <a:schemeClr val="bg1"/>
                </a:solidFill>
              </a:rPr>
            </a:br>
            <a:r>
              <a:rPr lang="en-CA" sz="3600" b="1" dirty="0">
                <a:solidFill>
                  <a:schemeClr val="bg1"/>
                </a:solidFill>
              </a:rPr>
              <a:t>HEARD</a:t>
            </a:r>
            <a:br>
              <a:rPr lang="en-CA" sz="3600" b="1" dirty="0">
                <a:solidFill>
                  <a:schemeClr val="bg1"/>
                </a:solidFill>
              </a:rPr>
            </a:br>
            <a:r>
              <a:rPr lang="en-CA" sz="3600" b="1" dirty="0">
                <a:solidFill>
                  <a:schemeClr val="bg1"/>
                </a:solidFill>
              </a:rPr>
              <a:t>FELT</a:t>
            </a:r>
            <a:br>
              <a:rPr lang="en-CA" sz="3600" b="1" dirty="0">
                <a:solidFill>
                  <a:schemeClr val="bg1"/>
                </a:solidFill>
              </a:rPr>
            </a:br>
            <a:endParaRPr lang="en-CA" sz="3600" b="1" dirty="0">
              <a:solidFill>
                <a:schemeClr val="bg1"/>
              </a:solidFill>
            </a:endParaRPr>
          </a:p>
        </p:txBody>
      </p:sp>
      <p:sp>
        <p:nvSpPr>
          <p:cNvPr id="2" name="TextBox 1">
            <a:extLst>
              <a:ext uri="{FF2B5EF4-FFF2-40B4-BE49-F238E27FC236}">
                <a16:creationId xmlns:a16="http://schemas.microsoft.com/office/drawing/2014/main" id="{E2857EF3-8FEC-4773-AD38-756C567E493C}"/>
              </a:ext>
            </a:extLst>
          </p:cNvPr>
          <p:cNvSpPr txBox="1"/>
          <p:nvPr/>
        </p:nvSpPr>
        <p:spPr>
          <a:xfrm>
            <a:off x="5512069" y="1385048"/>
            <a:ext cx="6190938" cy="369332"/>
          </a:xfrm>
          <a:prstGeom prst="rect">
            <a:avLst/>
          </a:prstGeom>
          <a:noFill/>
        </p:spPr>
        <p:txBody>
          <a:bodyPr wrap="square" rtlCol="0">
            <a:spAutoFit/>
          </a:bodyPr>
          <a:lstStyle/>
          <a:p>
            <a:endParaRPr lang="en-CA" dirty="0">
              <a:highlight>
                <a:srgbClr val="800000"/>
              </a:highlight>
            </a:endParaRPr>
          </a:p>
        </p:txBody>
      </p:sp>
      <p:sp>
        <p:nvSpPr>
          <p:cNvPr id="5" name="Rectangle 4">
            <a:extLst>
              <a:ext uri="{FF2B5EF4-FFF2-40B4-BE49-F238E27FC236}">
                <a16:creationId xmlns:a16="http://schemas.microsoft.com/office/drawing/2014/main" id="{98D98F01-FE30-4276-8663-54FB1010A4BA}"/>
              </a:ext>
            </a:extLst>
          </p:cNvPr>
          <p:cNvSpPr/>
          <p:nvPr/>
        </p:nvSpPr>
        <p:spPr>
          <a:xfrm>
            <a:off x="4669191" y="532504"/>
            <a:ext cx="7836273"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RESEARCH</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TextBox 6">
            <a:extLst>
              <a:ext uri="{FF2B5EF4-FFF2-40B4-BE49-F238E27FC236}">
                <a16:creationId xmlns:a16="http://schemas.microsoft.com/office/drawing/2014/main" id="{D79594F1-5690-494A-936C-98435117C3C9}"/>
              </a:ext>
            </a:extLst>
          </p:cNvPr>
          <p:cNvSpPr txBox="1"/>
          <p:nvPr/>
        </p:nvSpPr>
        <p:spPr>
          <a:xfrm>
            <a:off x="5123185" y="1181249"/>
            <a:ext cx="6898925" cy="5755422"/>
          </a:xfrm>
          <a:prstGeom prst="rect">
            <a:avLst/>
          </a:prstGeom>
          <a:noFill/>
        </p:spPr>
        <p:txBody>
          <a:bodyPr wrap="square" rtlCol="0">
            <a:spAutoFit/>
          </a:bodyPr>
          <a:lstStyle/>
          <a:p>
            <a:pPr marL="457200" indent="-457200">
              <a:buFont typeface="Arial" panose="020B0604020202020204" pitchFamily="34" charset="0"/>
              <a:buChar char="•"/>
            </a:pPr>
            <a:endParaRPr lang="en-CA" sz="3200" dirty="0"/>
          </a:p>
          <a:p>
            <a:pPr marL="457200" indent="-457200">
              <a:buFont typeface="Arial" panose="020B0604020202020204" pitchFamily="34" charset="0"/>
              <a:buChar char="•"/>
            </a:pPr>
            <a:r>
              <a:rPr lang="en-CA" sz="2800" b="1" dirty="0"/>
              <a:t>MAN DISCOVERED THESE FREQUENCIES BUT GOD CREATED THEM! HE IS RESTORING THEM!</a:t>
            </a:r>
          </a:p>
          <a:p>
            <a:pPr marL="457200" indent="-457200">
              <a:buFont typeface="Arial" panose="020B0604020202020204" pitchFamily="34" charset="0"/>
              <a:buChar char="•"/>
            </a:pPr>
            <a:endParaRPr lang="en-CA" sz="2800" b="1" dirty="0"/>
          </a:p>
          <a:p>
            <a:pPr marL="457200" indent="-457200">
              <a:buFont typeface="Arial" panose="020B0604020202020204" pitchFamily="34" charset="0"/>
              <a:buChar char="•"/>
            </a:pPr>
            <a:r>
              <a:rPr lang="en-CA" sz="2800" b="1" dirty="0"/>
              <a:t>INTERNET IS FULL OF COSMIC WEIRDNESS ON THE SUBJECT BUT GOD IS RESTORING THE KNOWLEDGE OF THESE “KEYS OF DAVID. (Read </a:t>
            </a:r>
            <a:r>
              <a:rPr lang="en-CA" sz="2800" b="1" dirty="0" err="1"/>
              <a:t>WholeTones</a:t>
            </a:r>
            <a:r>
              <a:rPr lang="en-CA" sz="2800" b="1" dirty="0"/>
              <a:t>)</a:t>
            </a:r>
          </a:p>
          <a:p>
            <a:pPr marL="457200" indent="-457200">
              <a:buFont typeface="Arial" panose="020B0604020202020204" pitchFamily="34" charset="0"/>
              <a:buChar char="•"/>
            </a:pPr>
            <a:r>
              <a:rPr lang="en-CA" sz="2800" b="1" dirty="0"/>
              <a:t>THERE IS INTEGRITY IN THE RESEARCH!</a:t>
            </a:r>
          </a:p>
          <a:p>
            <a:pPr marL="457200" indent="-457200">
              <a:buFont typeface="Arial" panose="020B0604020202020204" pitchFamily="34" charset="0"/>
              <a:buChar char="•"/>
            </a:pPr>
            <a:endParaRPr lang="en-CA" sz="2800" b="1" dirty="0"/>
          </a:p>
          <a:p>
            <a:pPr marL="457200" indent="-457200">
              <a:buFont typeface="Arial" panose="020B0604020202020204" pitchFamily="34" charset="0"/>
              <a:buChar char="•"/>
            </a:pPr>
            <a:r>
              <a:rPr lang="en-CA" sz="2800" b="1" dirty="0"/>
              <a:t>Dr. Leonard Horowitz, Dr. Joseph S. Puleo</a:t>
            </a:r>
          </a:p>
          <a:p>
            <a:pPr marL="457200" indent="-457200">
              <a:buFont typeface="Arial" panose="020B0604020202020204" pitchFamily="34" charset="0"/>
              <a:buChar char="•"/>
            </a:pPr>
            <a:r>
              <a:rPr lang="en-CA" sz="2800" b="1" dirty="0"/>
              <a:t>Source Michael Tyrrell, </a:t>
            </a:r>
            <a:r>
              <a:rPr lang="en-CA" sz="2800" b="1" dirty="0" err="1"/>
              <a:t>Wholetones</a:t>
            </a:r>
            <a:r>
              <a:rPr lang="en-CA" sz="2800" b="1" dirty="0"/>
              <a:t>.</a:t>
            </a:r>
          </a:p>
        </p:txBody>
      </p:sp>
    </p:spTree>
    <p:extLst>
      <p:ext uri="{BB962C8B-B14F-4D97-AF65-F5344CB8AC3E}">
        <p14:creationId xmlns:p14="http://schemas.microsoft.com/office/powerpoint/2010/main" val="2052750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large body of water with smoke coming out of it&#10;&#10;Description generated with very high confidence">
            <a:extLst>
              <a:ext uri="{FF2B5EF4-FFF2-40B4-BE49-F238E27FC236}">
                <a16:creationId xmlns:a16="http://schemas.microsoft.com/office/drawing/2014/main" id="{8EC481E3-B79A-4943-8A65-3020E51901C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730"/>
          <a:stretch/>
        </p:blipFill>
        <p:spPr>
          <a:xfrm>
            <a:off x="20" y="10"/>
            <a:ext cx="12191980" cy="6857989"/>
          </a:xfrm>
          <a:prstGeom prst="rect">
            <a:avLst/>
          </a:prstGeom>
        </p:spPr>
      </p:pic>
      <p:sp>
        <p:nvSpPr>
          <p:cNvPr id="5" name="TextBox 4">
            <a:extLst>
              <a:ext uri="{FF2B5EF4-FFF2-40B4-BE49-F238E27FC236}">
                <a16:creationId xmlns:a16="http://schemas.microsoft.com/office/drawing/2014/main" id="{644BAD18-C244-461A-BF82-EFD9590E3D73}"/>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pPr>
            <a:r>
              <a:rPr lang="en-US" sz="6000">
                <a:solidFill>
                  <a:srgbClr val="FFFFFF"/>
                </a:solidFill>
                <a:latin typeface="+mj-lt"/>
                <a:ea typeface="+mj-ea"/>
                <a:cs typeface="+mj-cs"/>
              </a:rPr>
              <a:t>HIS VOICE WAS LIKE THE SOUND OF MANY WATERS</a:t>
            </a:r>
          </a:p>
          <a:p>
            <a:pPr algn="ctr">
              <a:lnSpc>
                <a:spcPct val="90000"/>
              </a:lnSpc>
              <a:spcBef>
                <a:spcPct val="0"/>
              </a:spcBef>
            </a:pPr>
            <a:r>
              <a:rPr lang="en-US" sz="6000">
                <a:solidFill>
                  <a:srgbClr val="FFFFFF"/>
                </a:solidFill>
                <a:latin typeface="+mj-lt"/>
                <a:ea typeface="+mj-ea"/>
                <a:cs typeface="+mj-cs"/>
              </a:rPr>
              <a:t>Ezekiel 43:2</a:t>
            </a:r>
          </a:p>
        </p:txBody>
      </p:sp>
    </p:spTree>
    <p:extLst>
      <p:ext uri="{BB962C8B-B14F-4D97-AF65-F5344CB8AC3E}">
        <p14:creationId xmlns:p14="http://schemas.microsoft.com/office/powerpoint/2010/main" val="3311513911"/>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2">
            <a:extLst>
              <a:ext uri="{28A0092B-C50C-407E-A947-70E740481C1C}">
                <a14:useLocalDpi xmlns:a14="http://schemas.microsoft.com/office/drawing/2010/main" val="0"/>
              </a:ext>
            </a:extLst>
          </a:blip>
          <a:srcRect l="16490" t="9091" r="10207"/>
          <a:stretch/>
        </p:blipFill>
        <p:spPr>
          <a:xfrm>
            <a:off x="4818888" y="10"/>
            <a:ext cx="7373112"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804671" y="1543986"/>
            <a:ext cx="10767736" cy="4122295"/>
          </a:xfrm>
        </p:spPr>
        <p:txBody>
          <a:bodyPr anchor="t">
            <a:normAutofit/>
          </a:bodyPr>
          <a:lstStyle/>
          <a:p>
            <a:pPr>
              <a:lnSpc>
                <a:spcPct val="70000"/>
              </a:lnSpc>
            </a:pPr>
            <a:r>
              <a:rPr lang="en-CA" sz="7200" dirty="0"/>
              <a:t>The entire </a:t>
            </a:r>
            <a:r>
              <a:rPr lang="en-CA" sz="7200" dirty="0">
                <a:highlight>
                  <a:srgbClr val="FF0000"/>
                </a:highlight>
              </a:rPr>
              <a:t>SONIC SPECTRUM </a:t>
            </a:r>
            <a:r>
              <a:rPr lang="en-CA" sz="7200" dirty="0"/>
              <a:t>can only be heard in </a:t>
            </a:r>
            <a:br>
              <a:rPr lang="en-CA" sz="7200" dirty="0"/>
            </a:br>
            <a:r>
              <a:rPr lang="en-CA" sz="7200" dirty="0">
                <a:highlight>
                  <a:srgbClr val="FF0000"/>
                </a:highlight>
              </a:rPr>
              <a:t>ONE PLACE </a:t>
            </a:r>
            <a:r>
              <a:rPr lang="en-CA" sz="7200" dirty="0"/>
              <a:t>on the </a:t>
            </a:r>
            <a:br>
              <a:rPr lang="en-CA" sz="7200" dirty="0"/>
            </a:br>
            <a:r>
              <a:rPr lang="en-CA" sz="7200" dirty="0"/>
              <a:t>ENTIRE EARTH!</a:t>
            </a:r>
            <a:br>
              <a:rPr lang="en-CA" sz="7200" dirty="0"/>
            </a:br>
            <a:endParaRPr lang="en-CA" sz="7200" dirty="0"/>
          </a:p>
        </p:txBody>
      </p:sp>
    </p:spTree>
    <p:extLst>
      <p:ext uri="{BB962C8B-B14F-4D97-AF65-F5344CB8AC3E}">
        <p14:creationId xmlns:p14="http://schemas.microsoft.com/office/powerpoint/2010/main" val="4189539769"/>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large body of water with smoke coming out of it&#10;&#10;Description generated with very high confidence">
            <a:extLst>
              <a:ext uri="{FF2B5EF4-FFF2-40B4-BE49-F238E27FC236}">
                <a16:creationId xmlns:a16="http://schemas.microsoft.com/office/drawing/2014/main" id="{ADF0E136-0CAA-417C-86B1-A1C5D692D71F}"/>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6"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6EF00B-21AA-4FC3-A92B-57E71F54D4BA}"/>
              </a:ext>
            </a:extLst>
          </p:cNvPr>
          <p:cNvSpPr txBox="1"/>
          <p:nvPr/>
        </p:nvSpPr>
        <p:spPr>
          <a:xfrm>
            <a:off x="1028700" y="190501"/>
            <a:ext cx="2886075" cy="2486024"/>
          </a:xfrm>
          <a:prstGeom prst="rect">
            <a:avLst/>
          </a:prstGeom>
          <a:noFill/>
        </p:spPr>
        <p:txBody>
          <a:bodyPr vert="horz" lIns="91440" tIns="45720" rIns="91440" bIns="45720" rtlCol="0" anchor="ctr">
            <a:normAutofit/>
          </a:bodyPr>
          <a:lstStyle/>
          <a:p>
            <a:pPr algn="ctr">
              <a:lnSpc>
                <a:spcPct val="90000"/>
              </a:lnSpc>
              <a:spcBef>
                <a:spcPct val="0"/>
              </a:spcBef>
            </a:pPr>
            <a:r>
              <a:rPr lang="en-US" sz="3600">
                <a:solidFill>
                  <a:schemeClr val="bg1"/>
                </a:solidFill>
                <a:latin typeface="+mj-lt"/>
                <a:ea typeface="+mj-ea"/>
                <a:cs typeface="+mj-cs"/>
              </a:rPr>
              <a:t>Niagara Falls!  </a:t>
            </a:r>
          </a:p>
        </p:txBody>
      </p:sp>
    </p:spTree>
    <p:extLst>
      <p:ext uri="{BB962C8B-B14F-4D97-AF65-F5344CB8AC3E}">
        <p14:creationId xmlns:p14="http://schemas.microsoft.com/office/powerpoint/2010/main" val="1807222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large body of water with smoke coming out of it&#10;&#10;Description generated with very high confidence">
            <a:extLst>
              <a:ext uri="{FF2B5EF4-FFF2-40B4-BE49-F238E27FC236}">
                <a16:creationId xmlns:a16="http://schemas.microsoft.com/office/drawing/2014/main" id="{8EC481E3-B79A-4943-8A65-3020E51901C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730"/>
          <a:stretch/>
        </p:blipFill>
        <p:spPr>
          <a:xfrm>
            <a:off x="20" y="10"/>
            <a:ext cx="12191980" cy="6857989"/>
          </a:xfrm>
          <a:prstGeom prst="rect">
            <a:avLst/>
          </a:prstGeom>
        </p:spPr>
      </p:pic>
      <p:sp>
        <p:nvSpPr>
          <p:cNvPr id="5" name="TextBox 4">
            <a:extLst>
              <a:ext uri="{FF2B5EF4-FFF2-40B4-BE49-F238E27FC236}">
                <a16:creationId xmlns:a16="http://schemas.microsoft.com/office/drawing/2014/main" id="{644BAD18-C244-461A-BF82-EFD9590E3D73}"/>
              </a:ext>
            </a:extLst>
          </p:cNvPr>
          <p:cNvSpPr txBox="1"/>
          <p:nvPr/>
        </p:nvSpPr>
        <p:spPr>
          <a:xfrm>
            <a:off x="1524000" y="438912"/>
            <a:ext cx="9144000" cy="5815583"/>
          </a:xfrm>
          <a:prstGeom prst="rect">
            <a:avLst/>
          </a:prstGeom>
        </p:spPr>
        <p:txBody>
          <a:bodyPr vert="horz" lIns="91440" tIns="45720" rIns="91440" bIns="45720" rtlCol="0" anchor="b">
            <a:normAutofit lnSpcReduction="10000"/>
          </a:bodyPr>
          <a:lstStyle/>
          <a:p>
            <a:pPr algn="ctr">
              <a:lnSpc>
                <a:spcPct val="90000"/>
              </a:lnSpc>
              <a:spcBef>
                <a:spcPct val="0"/>
              </a:spcBef>
            </a:pPr>
            <a:r>
              <a:rPr lang="en-US" sz="6000" dirty="0">
                <a:solidFill>
                  <a:srgbClr val="FFFFFF"/>
                </a:solidFill>
                <a:latin typeface="+mj-lt"/>
                <a:ea typeface="+mj-ea"/>
                <a:cs typeface="+mj-cs"/>
              </a:rPr>
              <a:t>WHEN WE LEAD WORSHIP WE USE 444Hz</a:t>
            </a:r>
          </a:p>
          <a:p>
            <a:pPr algn="ctr">
              <a:lnSpc>
                <a:spcPct val="90000"/>
              </a:lnSpc>
              <a:spcBef>
                <a:spcPct val="0"/>
              </a:spcBef>
            </a:pPr>
            <a:endParaRPr lang="en-US" sz="6000" dirty="0">
              <a:solidFill>
                <a:srgbClr val="FFFFFF"/>
              </a:solidFill>
              <a:latin typeface="+mj-lt"/>
              <a:ea typeface="+mj-ea"/>
              <a:cs typeface="+mj-cs"/>
            </a:endParaRPr>
          </a:p>
          <a:p>
            <a:pPr algn="ctr">
              <a:lnSpc>
                <a:spcPct val="90000"/>
              </a:lnSpc>
              <a:spcBef>
                <a:spcPct val="0"/>
              </a:spcBef>
            </a:pPr>
            <a:r>
              <a:rPr lang="en-US" sz="6000" dirty="0">
                <a:solidFill>
                  <a:srgbClr val="FFFFFF"/>
                </a:solidFill>
                <a:latin typeface="+mj-lt"/>
                <a:ea typeface="+mj-ea"/>
                <a:cs typeface="+mj-cs"/>
              </a:rPr>
              <a:t>WORSHIP HEALS YOU</a:t>
            </a:r>
          </a:p>
          <a:p>
            <a:pPr algn="ctr">
              <a:lnSpc>
                <a:spcPct val="90000"/>
              </a:lnSpc>
              <a:spcBef>
                <a:spcPct val="0"/>
              </a:spcBef>
            </a:pPr>
            <a:r>
              <a:rPr lang="en-US" sz="6000" dirty="0">
                <a:solidFill>
                  <a:srgbClr val="FFFFFF"/>
                </a:solidFill>
                <a:latin typeface="+mj-lt"/>
                <a:ea typeface="+mj-ea"/>
                <a:cs typeface="+mj-cs"/>
              </a:rPr>
              <a:t>GOD ALWAYS INTENDED</a:t>
            </a:r>
          </a:p>
          <a:p>
            <a:pPr algn="ctr">
              <a:lnSpc>
                <a:spcPct val="90000"/>
              </a:lnSpc>
              <a:spcBef>
                <a:spcPct val="0"/>
              </a:spcBef>
            </a:pPr>
            <a:r>
              <a:rPr lang="en-US" sz="6000" dirty="0">
                <a:solidFill>
                  <a:srgbClr val="FFFFFF"/>
                </a:solidFill>
                <a:latin typeface="+mj-lt"/>
                <a:ea typeface="+mj-ea"/>
                <a:cs typeface="+mj-cs"/>
              </a:rPr>
              <a:t>MUSIC TO HEAL AND BLESS HIS PEOPLE.</a:t>
            </a:r>
          </a:p>
          <a:p>
            <a:pPr algn="ctr">
              <a:lnSpc>
                <a:spcPct val="90000"/>
              </a:lnSpc>
              <a:spcBef>
                <a:spcPct val="0"/>
              </a:spcBef>
            </a:pPr>
            <a:endParaRPr lang="en-US" sz="6000" dirty="0">
              <a:solidFill>
                <a:srgbClr val="FFFFFF"/>
              </a:solidFill>
              <a:latin typeface="+mj-lt"/>
              <a:ea typeface="+mj-ea"/>
              <a:cs typeface="+mj-cs"/>
            </a:endParaRPr>
          </a:p>
        </p:txBody>
      </p:sp>
    </p:spTree>
    <p:extLst>
      <p:ext uri="{BB962C8B-B14F-4D97-AF65-F5344CB8AC3E}">
        <p14:creationId xmlns:p14="http://schemas.microsoft.com/office/powerpoint/2010/main" val="3683216994"/>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large body of water with smoke coming out of it&#10;&#10;Description generated with very high confidence">
            <a:extLst>
              <a:ext uri="{FF2B5EF4-FFF2-40B4-BE49-F238E27FC236}">
                <a16:creationId xmlns:a16="http://schemas.microsoft.com/office/drawing/2014/main" id="{8EC481E3-B79A-4943-8A65-3020E51901C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5730"/>
          <a:stretch/>
        </p:blipFill>
        <p:spPr>
          <a:xfrm>
            <a:off x="20" y="10"/>
            <a:ext cx="12191980" cy="6857989"/>
          </a:xfrm>
          <a:prstGeom prst="rect">
            <a:avLst/>
          </a:prstGeom>
        </p:spPr>
      </p:pic>
      <p:sp>
        <p:nvSpPr>
          <p:cNvPr id="5" name="TextBox 4">
            <a:extLst>
              <a:ext uri="{FF2B5EF4-FFF2-40B4-BE49-F238E27FC236}">
                <a16:creationId xmlns:a16="http://schemas.microsoft.com/office/drawing/2014/main" id="{644BAD18-C244-461A-BF82-EFD9590E3D73}"/>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pPr>
            <a:endParaRPr lang="en-US" sz="6000" dirty="0">
              <a:solidFill>
                <a:srgbClr val="FFFFFF"/>
              </a:solidFill>
              <a:latin typeface="+mj-lt"/>
              <a:ea typeface="+mj-ea"/>
              <a:cs typeface="+mj-cs"/>
            </a:endParaRPr>
          </a:p>
        </p:txBody>
      </p:sp>
    </p:spTree>
    <p:extLst>
      <p:ext uri="{BB962C8B-B14F-4D97-AF65-F5344CB8AC3E}">
        <p14:creationId xmlns:p14="http://schemas.microsoft.com/office/powerpoint/2010/main" val="121449535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dark room&#10;&#10;Description generated with high confidence">
            <a:extLst>
              <a:ext uri="{FF2B5EF4-FFF2-40B4-BE49-F238E27FC236}">
                <a16:creationId xmlns:a16="http://schemas.microsoft.com/office/drawing/2014/main" id="{4FBAA810-14AF-4F56-B1A2-7C77A81D037A}"/>
              </a:ext>
            </a:extLst>
          </p:cNvPr>
          <p:cNvPicPr>
            <a:picLocks noChangeAspect="1"/>
          </p:cNvPicPr>
          <p:nvPr/>
        </p:nvPicPr>
        <p:blipFill rotWithShape="1">
          <a:blip r:embed="rId2">
            <a:extLst>
              <a:ext uri="{28A0092B-C50C-407E-A947-70E740481C1C}">
                <a14:useLocalDpi xmlns:a14="http://schemas.microsoft.com/office/drawing/2010/main" val="0"/>
              </a:ext>
            </a:extLst>
          </a:blip>
          <a:srcRect r="1" b="9180"/>
          <a:stretch/>
        </p:blipFill>
        <p:spPr>
          <a:xfrm>
            <a:off x="643467" y="643467"/>
            <a:ext cx="10905066" cy="5571066"/>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07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rry photo of a fire&#10;&#10;Description generated with very high confidence">
            <a:extLst>
              <a:ext uri="{FF2B5EF4-FFF2-40B4-BE49-F238E27FC236}">
                <a16:creationId xmlns:a16="http://schemas.microsoft.com/office/drawing/2014/main" id="{A2C6B4DF-5B98-4649-A2A4-C939BC67B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848" y="79202"/>
            <a:ext cx="9050043" cy="67787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7610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nimal, sky, blue&#10;&#10;Description generated with very high confidence">
            <a:extLst>
              <a:ext uri="{FF2B5EF4-FFF2-40B4-BE49-F238E27FC236}">
                <a16:creationId xmlns:a16="http://schemas.microsoft.com/office/drawing/2014/main" id="{48E50D7B-513F-474B-9533-EFB91D223314}"/>
              </a:ext>
            </a:extLst>
          </p:cNvPr>
          <p:cNvPicPr>
            <a:picLocks noChangeAspect="1"/>
          </p:cNvPicPr>
          <p:nvPr/>
        </p:nvPicPr>
        <p:blipFill rotWithShape="1">
          <a:blip r:embed="rId2">
            <a:extLst>
              <a:ext uri="{28A0092B-C50C-407E-A947-70E740481C1C}">
                <a14:useLocalDpi xmlns:a14="http://schemas.microsoft.com/office/drawing/2010/main" val="0"/>
              </a:ext>
            </a:extLst>
          </a:blip>
          <a:srcRect l="16490" t="9091" r="10207"/>
          <a:stretch/>
        </p:blipFill>
        <p:spPr>
          <a:xfrm>
            <a:off x="4818888" y="10"/>
            <a:ext cx="7373112" cy="6857989"/>
          </a:xfrm>
          <a:prstGeom prst="rect">
            <a:avLst/>
          </a:prstGeom>
        </p:spPr>
      </p:pic>
      <p:sp>
        <p:nvSpPr>
          <p:cNvPr id="32"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2D3061-23E9-4B3C-B0EE-06281251942D}"/>
              </a:ext>
            </a:extLst>
          </p:cNvPr>
          <p:cNvSpPr>
            <a:spLocks noGrp="1"/>
          </p:cNvSpPr>
          <p:nvPr>
            <p:ph type="title"/>
          </p:nvPr>
        </p:nvSpPr>
        <p:spPr>
          <a:xfrm>
            <a:off x="804671" y="1244184"/>
            <a:ext cx="8024536" cy="4007341"/>
          </a:xfrm>
        </p:spPr>
        <p:txBody>
          <a:bodyPr anchor="t">
            <a:normAutofit/>
          </a:bodyPr>
          <a:lstStyle/>
          <a:p>
            <a:pPr>
              <a:lnSpc>
                <a:spcPct val="70000"/>
              </a:lnSpc>
            </a:pPr>
            <a:br>
              <a:rPr lang="en-CA" sz="4800" b="1" dirty="0"/>
            </a:br>
            <a:br>
              <a:rPr lang="en-CA" sz="4800" b="1" dirty="0"/>
            </a:br>
            <a:r>
              <a:rPr lang="en-CA" sz="4800" b="1" dirty="0"/>
              <a:t>CONCERT PITCH</a:t>
            </a:r>
            <a:br>
              <a:rPr lang="en-CA" sz="4800" b="1" dirty="0"/>
            </a:br>
            <a:br>
              <a:rPr lang="en-CA" sz="4800" b="1" dirty="0"/>
            </a:br>
            <a:r>
              <a:rPr lang="en-CA" sz="4800" b="1" dirty="0"/>
              <a:t>440 Hz   since 1910</a:t>
            </a:r>
            <a:br>
              <a:rPr lang="en-CA" sz="4800" b="1" dirty="0"/>
            </a:br>
            <a:endParaRPr lang="en-CA" sz="4800" b="1" dirty="0"/>
          </a:p>
        </p:txBody>
      </p:sp>
    </p:spTree>
    <p:extLst>
      <p:ext uri="{BB962C8B-B14F-4D97-AF65-F5344CB8AC3E}">
        <p14:creationId xmlns:p14="http://schemas.microsoft.com/office/powerpoint/2010/main" val="311030755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1385</Words>
  <Application>Microsoft Office PowerPoint</Application>
  <PresentationFormat>Widescreen</PresentationFormat>
  <Paragraphs>157</Paragraphs>
  <Slides>66</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 JULIAN</vt:lpstr>
      <vt:lpstr>Arial</vt:lpstr>
      <vt:lpstr>Calibri</vt:lpstr>
      <vt:lpstr>Calibri Light</vt:lpstr>
      <vt:lpstr>Office Theme</vt:lpstr>
      <vt:lpstr>Healing Frequencies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CONCERT PITCH  440 Hz   since 1910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entire SONIC SPECTRUM can only be heard in  ONE PLACE on the  ENTIRE EARTH! </vt:lpstr>
      <vt:lpstr>PowerPoint Presentation</vt:lpstr>
      <vt:lpstr> Call unto me and I will answer you and tell you great and unsearchable things you do not know.  Jeremiah 33:3</vt:lpstr>
      <vt:lpstr>PowerPoint Presentation</vt:lpstr>
      <vt:lpstr>PowerPoint Presentation</vt:lpstr>
      <vt:lpstr>PowerPoint Presentation</vt:lpstr>
      <vt:lpstr>PowerPoint Presentation</vt:lpstr>
      <vt:lpstr>PowerPoint Presentation</vt:lpstr>
      <vt:lpstr>DOLPHINS VOCALIZE @ 8hz   </vt:lpstr>
      <vt:lpstr>PowerPoint Presentation</vt:lpstr>
      <vt:lpstr> GOD WANTS US TO HAVE A HEALTHY NERVOUS SYSTEM.         </vt:lpstr>
      <vt:lpstr> KEY OF DAVID!    And the key of the House of David I will lay upon his shoulder; he shall open and no one shall shut…. Isaiah 22:22       </vt:lpstr>
      <vt:lpstr> RESONANCE  My word that comes from My mouth will not return to Me empty, but it WILL ACCOMPLISH what I please and will prosper in what I send it to do. Isaiah 55:11   On EARTH as it is in HEAVEN!      </vt:lpstr>
      <vt:lpstr> RESONANCE is effortless when the heart is in tune!  RESONANCE IS A RESPONSE      </vt:lpstr>
      <vt:lpstr>   </vt:lpstr>
      <vt:lpstr>   </vt:lpstr>
      <vt:lpstr>PowerPoint Presentation</vt:lpstr>
      <vt:lpstr>   </vt:lpstr>
      <vt:lpstr>PowerPoint Presentation</vt:lpstr>
      <vt:lpstr>PowerPoint Presentation</vt:lpstr>
      <vt:lpstr>       OUR BODIES ARE 70% WATER!!!  EVERY CELL IN OUR BODY LISTENS TO WHAT WE SAY   Say “YOU ARE BEAUTIFUL, LOVED!”   DON’T SAY “I HATE MY BODY!”    LIFE AND DEATH ARE IN THE  WHAT WE SAY!  SPEAK WISELY, WITH LOVE  </vt:lpstr>
      <vt:lpstr>   </vt:lpstr>
      <vt:lpstr>  </vt:lpstr>
      <vt:lpstr>     God has already provided an answer!   WORSHIP! MUSIC!    SOUND.     </vt:lpstr>
      <vt:lpstr>6 SOLFFEGIO TONES:  396hz 417hz 528hz 639hz 741hz  852 hz   Seen, Heard and Felt</vt:lpstr>
      <vt:lpstr>   SO HOW DOES IT WORK?   THE TONGUE HAS THE POWER OF LIFE AND DEATH AND THOSE WHO LOVE IT WILL EAT ITS FRUIT. Proverbs 18:21</vt:lpstr>
      <vt:lpstr>PowerPoint Presentation</vt:lpstr>
      <vt:lpstr>6 SOFFEGIO TONES:  396hz 417hz 528hz 639hz 741hz  852 hz  SEEN HEARD FELT </vt:lpstr>
      <vt:lpstr>6 SOFFEGIO TONES:  396hz 417hz 528hz 639hz 741hz  852 hz  SEEN HEARD FELT </vt:lpstr>
      <vt:lpstr>6 SOFFEGIO TONES:  396hz 417hz 528hz 639hz 741hz  852 hz  SEEN HEARD FELT </vt:lpstr>
      <vt:lpstr>6 SOLFFEGIO TONES:  396hz 417hz 528hz 639hz 741hz  852 hz  SEEN HEARD FELT </vt:lpstr>
      <vt:lpstr>6 SOLFFEGIO TONES:  396hz 417hz 528hz 639hz 741hz  852 hz  SEEN HEARD FELT </vt:lpstr>
      <vt:lpstr>6 SOFFEGIO TONES:  396hz 417hz 528hz 639hz 741hz  852 hz  SEEN HEARD FELT </vt:lpstr>
      <vt:lpstr>6 SOFFEGIO TONES:  396hz 417hz 528hz 639hz 741hz  852 hz  SEEN HEARD FELT </vt:lpstr>
      <vt:lpstr>6 SOFFEGIO TONES:  396hz 417hz 528hz 639hz 741hz  852 hz  SEEN HEARD FELT </vt:lpstr>
      <vt:lpstr>PowerPoint Presentation</vt:lpstr>
      <vt:lpstr>The entire SONIC SPECTRUM can only be heard in  ONE PLACE on the  ENTIRE EARTH!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Frequencies</dc:title>
  <dc:creator>Barry and Barbara Simmons</dc:creator>
  <cp:lastModifiedBy>Barry and Barbara Simmons</cp:lastModifiedBy>
  <cp:revision>58</cp:revision>
  <dcterms:created xsi:type="dcterms:W3CDTF">2017-07-14T15:52:59Z</dcterms:created>
  <dcterms:modified xsi:type="dcterms:W3CDTF">2017-07-16T03:02:54Z</dcterms:modified>
</cp:coreProperties>
</file>